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ppt" ContentType="application/vnd.ms-powerpoint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8"/>
  </p:notesMasterIdLst>
  <p:sldIdLst>
    <p:sldId id="258" r:id="rId2"/>
    <p:sldId id="256" r:id="rId3"/>
    <p:sldId id="257" r:id="rId4"/>
    <p:sldId id="259" r:id="rId5"/>
    <p:sldId id="261" r:id="rId6"/>
    <p:sldId id="260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66CC"/>
    <a:srgbClr val="00CC66"/>
    <a:srgbClr val="00FFFF"/>
    <a:srgbClr val="3399FF"/>
    <a:srgbClr val="FF6699"/>
    <a:srgbClr val="66FFFF"/>
    <a:srgbClr val="FF7C8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0A1AB8-C6C0-44D3-ACF5-D16E8AC676D4}" type="datetimeFigureOut">
              <a:rPr lang="ru-RU" smtClean="0"/>
              <a:pPr/>
              <a:t>28.02.2017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A08561-D702-4952-9B19-5B2EF2B3264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B044881-FA2C-497A-867D-367B1D97696C}" type="slidenum">
              <a:rPr lang="ru-RU" smtClean="0"/>
              <a:pPr/>
              <a:t>3</a:t>
            </a:fld>
            <a:endParaRPr lang="ru-RU" smtClean="0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37893" name="Нижний колонтитул 4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ru-RU" smtClean="0"/>
              <a:t>Баженов Алексей Анатольевич</a:t>
            </a:r>
          </a:p>
        </p:txBody>
      </p:sp>
      <p:sp>
        <p:nvSpPr>
          <p:cNvPr id="37894" name="Верхний колонтитул 5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ru-RU" smtClean="0"/>
              <a:t>Коллекция учебных динамических слайдов по химии 8 класс. 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28.02.2017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28.02.2017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28.02.2017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28.02.2017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28.02.2017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28.02.2017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____________Microsoft_Office_PowerPoint_97-20031.ppt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____________Microsoft_Office_PowerPoint_97-20032.ppt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____________Microsoft_Office_PowerPoint_97-20033.ppt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____________Microsoft_Office_PowerPoint_97-20034.ppt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____________Microsoft_Office_PowerPoint_97-20035.ppt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0" y="0"/>
          <a:ext cx="9145588" cy="6858000"/>
        </p:xfrm>
        <a:graphic>
          <a:graphicData uri="http://schemas.openxmlformats.org/presentationml/2006/ole">
            <p:oleObj spid="_x0000_s2050" name="Презентация" r:id="rId3" imgW="4072264" imgH="3052550" progId="PowerPoint.Show.8">
              <p:embed/>
            </p:oleObj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357158" y="142852"/>
            <a:ext cx="835824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Ионная связь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14282" y="1071546"/>
            <a:ext cx="871543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200" b="1" dirty="0" smtClean="0">
                <a:solidFill>
                  <a:srgbClr val="0000FF"/>
                </a:solidFill>
              </a:rPr>
              <a:t>Ионная связь – это связь, образующаяся между ионами противоположного знака в результате электростатического притяжения.</a:t>
            </a:r>
          </a:p>
          <a:p>
            <a:endParaRPr lang="ru-RU" sz="3200" b="1" dirty="0" smtClean="0">
              <a:solidFill>
                <a:srgbClr val="0000FF"/>
              </a:solidFill>
            </a:endParaRPr>
          </a:p>
          <a:p>
            <a:endParaRPr lang="ru-RU" sz="32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214282" y="2857496"/>
            <a:ext cx="8643998" cy="18651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90000"/>
              </a:lnSpc>
            </a:pPr>
            <a:r>
              <a:rPr lang="ru-RU" sz="3200" b="1" dirty="0" smtClean="0">
                <a:solidFill>
                  <a:srgbClr val="0000FF"/>
                </a:solidFill>
              </a:rPr>
              <a:t>Общая электронная пара полностью переходит к более электроотрицательному атому                  </a:t>
            </a:r>
          </a:p>
          <a:p>
            <a:pPr algn="just">
              <a:lnSpc>
                <a:spcPct val="90000"/>
              </a:lnSpc>
            </a:pPr>
            <a:r>
              <a:rPr lang="ru-RU" sz="3200" b="1" dirty="0" smtClean="0">
                <a:solidFill>
                  <a:srgbClr val="0000FF"/>
                </a:solidFill>
              </a:rPr>
              <a:t>                              А+В → А</a:t>
            </a:r>
            <a:r>
              <a:rPr lang="ru-RU" sz="3200" b="1" baseline="30000" dirty="0" smtClean="0">
                <a:solidFill>
                  <a:srgbClr val="0000FF"/>
                </a:solidFill>
              </a:rPr>
              <a:t>+</a:t>
            </a:r>
            <a:r>
              <a:rPr lang="ru-RU" sz="3200" b="1" dirty="0" smtClean="0">
                <a:solidFill>
                  <a:srgbClr val="0000FF"/>
                </a:solidFill>
              </a:rPr>
              <a:t>В</a:t>
            </a:r>
            <a:r>
              <a:rPr lang="ru-RU" sz="3200" b="1" baseline="30000" dirty="0" smtClean="0">
                <a:solidFill>
                  <a:srgbClr val="0000FF"/>
                </a:solidFill>
              </a:rPr>
              <a:t>-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86000" y="2967335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200" dirty="0" smtClean="0"/>
              <a:t> </a:t>
            </a:r>
            <a:r>
              <a:rPr lang="ru-RU" sz="1600" dirty="0" smtClean="0"/>
              <a:t>-</a:t>
            </a:r>
            <a:r>
              <a:rPr lang="ru-RU" b="1" dirty="0" smtClean="0"/>
              <a:t>связь, </a:t>
            </a:r>
            <a:endParaRPr lang="ru-RU" dirty="0"/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0" y="0"/>
          <a:ext cx="9145058" cy="6858000"/>
        </p:xfrm>
        <a:graphic>
          <a:graphicData uri="http://schemas.openxmlformats.org/presentationml/2006/ole">
            <p:oleObj spid="_x0000_s1026" name="Презентация" r:id="rId3" imgW="4072264" imgH="3052550" progId="PowerPoint.Show.8">
              <p:embed/>
            </p:oleObj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214282" y="285728"/>
            <a:ext cx="87154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600" b="1" dirty="0" smtClean="0">
                <a:solidFill>
                  <a:schemeClr val="bg1"/>
                </a:solidFill>
              </a:rPr>
              <a:t> </a:t>
            </a:r>
            <a:endParaRPr lang="ru-RU" sz="3600" b="1" dirty="0">
              <a:solidFill>
                <a:srgbClr val="0000FF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57158" y="285728"/>
            <a:ext cx="8429684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90000"/>
              </a:lnSpc>
            </a:pPr>
            <a:endParaRPr lang="ru-RU" sz="3200" b="1" baseline="30000" dirty="0" smtClean="0">
              <a:solidFill>
                <a:srgbClr val="0000FF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00034" y="2000240"/>
            <a:ext cx="814393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sz="3200" b="1" dirty="0" smtClean="0">
                <a:solidFill>
                  <a:srgbClr val="0000FF"/>
                </a:solidFill>
                <a:ea typeface="Gungsuh" pitchFamily="18" charset="-127"/>
              </a:rPr>
              <a:t>Анион</a:t>
            </a:r>
            <a:r>
              <a:rPr lang="ru-RU" sz="3200" b="1" dirty="0" smtClean="0">
                <a:solidFill>
                  <a:srgbClr val="0000FF"/>
                </a:solidFill>
              </a:rPr>
              <a:t> – отрицательный </a:t>
            </a:r>
            <a:r>
              <a:rPr lang="ru-RU" sz="3200" b="1" dirty="0" smtClean="0">
                <a:solidFill>
                  <a:srgbClr val="0000FF"/>
                </a:solidFill>
              </a:rPr>
              <a:t>ион</a:t>
            </a:r>
          </a:p>
          <a:p>
            <a:pPr>
              <a:lnSpc>
                <a:spcPct val="90000"/>
              </a:lnSpc>
            </a:pPr>
            <a:endParaRPr lang="ru-RU" sz="3200" b="1" dirty="0" smtClean="0">
              <a:solidFill>
                <a:srgbClr val="0000FF"/>
              </a:solidFill>
            </a:endParaRPr>
          </a:p>
          <a:p>
            <a:pPr>
              <a:lnSpc>
                <a:spcPct val="90000"/>
              </a:lnSpc>
            </a:pPr>
            <a:r>
              <a:rPr lang="en-US" sz="3200" b="1" dirty="0" err="1" smtClean="0">
                <a:solidFill>
                  <a:srgbClr val="0000FF"/>
                </a:solidFill>
              </a:rPr>
              <a:t>Cl</a:t>
            </a:r>
            <a:r>
              <a:rPr lang="en-US" sz="3200" b="1" dirty="0" smtClean="0">
                <a:solidFill>
                  <a:srgbClr val="0000FF"/>
                </a:solidFill>
                <a:latin typeface="Calibri"/>
              </a:rPr>
              <a:t>⁰ +</a:t>
            </a:r>
            <a:r>
              <a:rPr lang="ru-RU" sz="3200" b="1" dirty="0" smtClean="0">
                <a:solidFill>
                  <a:srgbClr val="0000FF"/>
                </a:solidFill>
                <a:latin typeface="Calibri"/>
              </a:rPr>
              <a:t> </a:t>
            </a:r>
            <a:r>
              <a:rPr lang="en-US" sz="3200" b="1" dirty="0" smtClean="0">
                <a:solidFill>
                  <a:srgbClr val="0000FF"/>
                </a:solidFill>
                <a:latin typeface="Calibri"/>
              </a:rPr>
              <a:t>ē</a:t>
            </a:r>
            <a:r>
              <a:rPr lang="ru-RU" sz="3200" b="1" dirty="0" smtClean="0">
                <a:solidFill>
                  <a:srgbClr val="0000FF"/>
                </a:solidFill>
                <a:latin typeface="Calibri"/>
              </a:rPr>
              <a:t>        </a:t>
            </a:r>
            <a:r>
              <a:rPr lang="en-US" sz="3200" b="1" dirty="0" err="1" smtClean="0">
                <a:solidFill>
                  <a:srgbClr val="0000FF"/>
                </a:solidFill>
              </a:rPr>
              <a:t>Cl</a:t>
            </a:r>
            <a:r>
              <a:rPr lang="en-US" sz="3200" b="1" dirty="0" smtClean="0">
                <a:solidFill>
                  <a:srgbClr val="0000FF"/>
                </a:solidFill>
                <a:latin typeface="Calibri"/>
              </a:rPr>
              <a:t>⁻</a:t>
            </a:r>
            <a:r>
              <a:rPr lang="en-US" sz="3200" b="1" dirty="0" smtClean="0">
                <a:solidFill>
                  <a:srgbClr val="0000FF"/>
                </a:solidFill>
                <a:latin typeface="Calibri"/>
              </a:rPr>
              <a:t> </a:t>
            </a:r>
            <a:endParaRPr lang="ru-RU" sz="3200" b="1" dirty="0" smtClean="0">
              <a:solidFill>
                <a:srgbClr val="0000FF"/>
              </a:solidFill>
            </a:endParaRPr>
          </a:p>
          <a:p>
            <a:pPr>
              <a:lnSpc>
                <a:spcPct val="90000"/>
              </a:lnSpc>
            </a:pPr>
            <a:endParaRPr lang="ru-RU" sz="3200" b="1" baseline="30000" dirty="0" smtClean="0">
              <a:solidFill>
                <a:srgbClr val="0000FF"/>
              </a:solidFill>
            </a:endParaRPr>
          </a:p>
          <a:p>
            <a:pPr>
              <a:lnSpc>
                <a:spcPct val="90000"/>
              </a:lnSpc>
            </a:pPr>
            <a:r>
              <a:rPr lang="ru-RU" sz="3200" b="1" dirty="0" smtClean="0">
                <a:solidFill>
                  <a:srgbClr val="0000FF"/>
                </a:solidFill>
                <a:ea typeface="Gungsuh" pitchFamily="18" charset="-127"/>
              </a:rPr>
              <a:t>Катион</a:t>
            </a:r>
            <a:r>
              <a:rPr lang="ru-RU" sz="3200" b="1" dirty="0" smtClean="0">
                <a:solidFill>
                  <a:srgbClr val="0000FF"/>
                </a:solidFill>
              </a:rPr>
              <a:t> – положительный </a:t>
            </a:r>
            <a:r>
              <a:rPr lang="ru-RU" sz="3200" b="1" dirty="0" smtClean="0">
                <a:solidFill>
                  <a:srgbClr val="0000FF"/>
                </a:solidFill>
              </a:rPr>
              <a:t>ион</a:t>
            </a:r>
          </a:p>
          <a:p>
            <a:pPr>
              <a:lnSpc>
                <a:spcPct val="90000"/>
              </a:lnSpc>
            </a:pPr>
            <a:r>
              <a:rPr lang="ru-RU" sz="3200" b="1" dirty="0" smtClean="0">
                <a:solidFill>
                  <a:srgbClr val="0000FF"/>
                </a:solidFill>
              </a:rPr>
              <a:t> </a:t>
            </a:r>
            <a:endParaRPr lang="ru-RU" sz="3200" b="1" dirty="0" smtClean="0">
              <a:solidFill>
                <a:srgbClr val="0000FF"/>
              </a:solidFill>
            </a:endParaRPr>
          </a:p>
          <a:p>
            <a:pPr>
              <a:lnSpc>
                <a:spcPct val="90000"/>
              </a:lnSpc>
            </a:pPr>
            <a:r>
              <a:rPr lang="en-US" sz="3200" b="1" dirty="0" smtClean="0">
                <a:solidFill>
                  <a:srgbClr val="0000FF"/>
                </a:solidFill>
              </a:rPr>
              <a:t>Na</a:t>
            </a:r>
            <a:r>
              <a:rPr lang="en-US" sz="3200" b="1" dirty="0" smtClean="0">
                <a:solidFill>
                  <a:srgbClr val="0000FF"/>
                </a:solidFill>
                <a:latin typeface="Calibri"/>
              </a:rPr>
              <a:t>⁰ - ē         </a:t>
            </a:r>
            <a:r>
              <a:rPr lang="en-US" sz="3200" b="1" dirty="0" smtClean="0">
                <a:solidFill>
                  <a:srgbClr val="0000FF"/>
                </a:solidFill>
              </a:rPr>
              <a:t>Na</a:t>
            </a:r>
            <a:r>
              <a:rPr lang="en-US" sz="3200" b="1" dirty="0" smtClean="0">
                <a:solidFill>
                  <a:srgbClr val="0000FF"/>
                </a:solidFill>
                <a:latin typeface="Calibri"/>
              </a:rPr>
              <a:t>⁺  </a:t>
            </a:r>
            <a:endParaRPr lang="ru-RU" sz="3200" b="1" dirty="0" smtClean="0">
              <a:solidFill>
                <a:srgbClr val="0000FF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286000" y="2967335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endParaRPr lang="ru-RU" dirty="0">
              <a:solidFill>
                <a:srgbClr val="0000FF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28596" y="428604"/>
            <a:ext cx="821537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200" b="1" dirty="0" smtClean="0">
                <a:solidFill>
                  <a:srgbClr val="0000FF"/>
                </a:solidFill>
              </a:rPr>
              <a:t>Ионы - это частицы, в которые превращаются атомы, отдавая или принимая электроны. </a:t>
            </a:r>
            <a:endParaRPr lang="ru-RU" sz="3200" dirty="0">
              <a:solidFill>
                <a:srgbClr val="0000FF"/>
              </a:solidFill>
            </a:endParaRPr>
          </a:p>
        </p:txBody>
      </p:sp>
      <p:cxnSp>
        <p:nvCxnSpPr>
          <p:cNvPr id="12" name="Прямая со стрелкой 11"/>
          <p:cNvCxnSpPr/>
          <p:nvPr/>
        </p:nvCxnSpPr>
        <p:spPr>
          <a:xfrm>
            <a:off x="1857356" y="3143248"/>
            <a:ext cx="500066" cy="1588"/>
          </a:xfrm>
          <a:prstGeom prst="straightConnector1">
            <a:avLst/>
          </a:prstGeom>
          <a:ln w="28575">
            <a:solidFill>
              <a:srgbClr val="0000FF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>
            <a:off x="1928794" y="4786322"/>
            <a:ext cx="500066" cy="1588"/>
          </a:xfrm>
          <a:prstGeom prst="straightConnector1">
            <a:avLst/>
          </a:prstGeom>
          <a:ln w="28575">
            <a:solidFill>
              <a:srgbClr val="0000FF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Прямоугольник 41"/>
          <p:cNvSpPr/>
          <p:nvPr/>
        </p:nvSpPr>
        <p:spPr>
          <a:xfrm>
            <a:off x="357158" y="142852"/>
            <a:ext cx="842968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400" dirty="0" smtClean="0">
                <a:solidFill>
                  <a:srgbClr val="3399FF"/>
                </a:solidFill>
              </a:rPr>
              <a:t> </a:t>
            </a:r>
            <a:r>
              <a:rPr lang="ru-RU" sz="5400" dirty="0" smtClean="0">
                <a:solidFill>
                  <a:srgbClr val="0066CC"/>
                </a:solidFill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ru-RU" sz="5400" dirty="0" smtClean="0">
                <a:solidFill>
                  <a:srgbClr val="0066CC"/>
                </a:solidFill>
                <a:latin typeface="Times New Roman" pitchFamily="18" charset="0"/>
                <a:cs typeface="Times New Roman" pitchFamily="18" charset="0"/>
              </a:rPr>
              <a:t>еханизм образования ионной связи</a:t>
            </a:r>
            <a:endParaRPr lang="ru-RU" sz="5400" dirty="0">
              <a:solidFill>
                <a:srgbClr val="0066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3" name="TextBox 102"/>
          <p:cNvSpPr txBox="1">
            <a:spLocks noChangeArrowheads="1"/>
          </p:cNvSpPr>
          <p:nvPr/>
        </p:nvSpPr>
        <p:spPr bwMode="auto">
          <a:xfrm>
            <a:off x="285720" y="2571744"/>
            <a:ext cx="142876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</a:rPr>
              <a:t>Пример:</a:t>
            </a:r>
          </a:p>
        </p:txBody>
      </p:sp>
      <p:sp>
        <p:nvSpPr>
          <p:cNvPr id="104" name="TextBox 103"/>
          <p:cNvSpPr txBox="1">
            <a:spLocks noChangeArrowheads="1"/>
          </p:cNvSpPr>
          <p:nvPr/>
        </p:nvSpPr>
        <p:spPr bwMode="auto">
          <a:xfrm>
            <a:off x="1571604" y="2714620"/>
            <a:ext cx="707236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400" dirty="0" err="1">
                <a:solidFill>
                  <a:schemeClr val="bg1"/>
                </a:solidFill>
              </a:rPr>
              <a:t>NaCl</a:t>
            </a:r>
            <a:r>
              <a:rPr lang="en-US" sz="2400" dirty="0">
                <a:solidFill>
                  <a:schemeClr val="bg1"/>
                </a:solidFill>
              </a:rPr>
              <a:t> – </a:t>
            </a:r>
            <a:r>
              <a:rPr lang="ru-RU" sz="2400" dirty="0">
                <a:solidFill>
                  <a:schemeClr val="bg1"/>
                </a:solidFill>
              </a:rPr>
              <a:t>хлорид натрия (поваренная, пищевая соль)</a:t>
            </a:r>
          </a:p>
        </p:txBody>
      </p:sp>
      <p:grpSp>
        <p:nvGrpSpPr>
          <p:cNvPr id="2" name="Группа 104"/>
          <p:cNvGrpSpPr>
            <a:grpSpLocks/>
          </p:cNvGrpSpPr>
          <p:nvPr/>
        </p:nvGrpSpPr>
        <p:grpSpPr bwMode="auto">
          <a:xfrm>
            <a:off x="1071538" y="4000504"/>
            <a:ext cx="1664876" cy="818461"/>
            <a:chOff x="998517" y="4131241"/>
            <a:chExt cx="1664883" cy="817895"/>
          </a:xfrm>
        </p:grpSpPr>
        <p:sp>
          <p:nvSpPr>
            <p:cNvPr id="106" name="Дуга 105"/>
            <p:cNvSpPr/>
            <p:nvPr/>
          </p:nvSpPr>
          <p:spPr bwMode="auto">
            <a:xfrm>
              <a:off x="1757345" y="4189937"/>
              <a:ext cx="506414" cy="523513"/>
            </a:xfrm>
            <a:prstGeom prst="arc">
              <a:avLst>
                <a:gd name="adj1" fmla="val 17740311"/>
                <a:gd name="adj2" fmla="val 3560106"/>
              </a:avLst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ru-RU" sz="1400">
                <a:solidFill>
                  <a:schemeClr val="bg1"/>
                </a:solidFill>
              </a:endParaRPr>
            </a:p>
          </p:txBody>
        </p:sp>
        <p:sp>
          <p:nvSpPr>
            <p:cNvPr id="12401" name="TextBox 106"/>
            <p:cNvSpPr txBox="1">
              <a:spLocks noChangeArrowheads="1"/>
            </p:cNvSpPr>
            <p:nvPr/>
          </p:nvSpPr>
          <p:spPr bwMode="auto">
            <a:xfrm>
              <a:off x="1377730" y="4189951"/>
              <a:ext cx="723278" cy="6458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3600" dirty="0">
                  <a:solidFill>
                    <a:schemeClr val="bg1"/>
                  </a:solidFill>
                </a:rPr>
                <a:t>Na</a:t>
              </a:r>
              <a:endParaRPr lang="ru-RU" sz="3600" dirty="0">
                <a:solidFill>
                  <a:schemeClr val="bg1"/>
                </a:solidFill>
              </a:endParaRPr>
            </a:p>
          </p:txBody>
        </p:sp>
        <p:sp>
          <p:nvSpPr>
            <p:cNvPr id="12402" name="TextBox 107"/>
            <p:cNvSpPr txBox="1">
              <a:spLocks noChangeArrowheads="1"/>
            </p:cNvSpPr>
            <p:nvPr/>
          </p:nvSpPr>
          <p:spPr bwMode="auto">
            <a:xfrm>
              <a:off x="998517" y="4559869"/>
              <a:ext cx="512065" cy="3690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+</a:t>
              </a:r>
              <a:r>
                <a:rPr lang="en-US" sz="1600" dirty="0">
                  <a:solidFill>
                    <a:schemeClr val="bg1"/>
                  </a:solidFill>
                </a:rPr>
                <a:t>11</a:t>
              </a:r>
              <a:endParaRPr lang="ru-RU" sz="1600" dirty="0">
                <a:solidFill>
                  <a:schemeClr val="bg1"/>
                </a:solidFill>
              </a:endParaRPr>
            </a:p>
          </p:txBody>
        </p:sp>
        <p:sp>
          <p:nvSpPr>
            <p:cNvPr id="12403" name="TextBox 108"/>
            <p:cNvSpPr txBox="1">
              <a:spLocks noChangeArrowheads="1"/>
            </p:cNvSpPr>
            <p:nvPr/>
          </p:nvSpPr>
          <p:spPr bwMode="auto">
            <a:xfrm>
              <a:off x="1124921" y="4131241"/>
              <a:ext cx="389852" cy="338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600" dirty="0">
                  <a:solidFill>
                    <a:schemeClr val="bg1"/>
                  </a:solidFill>
                </a:rPr>
                <a:t>23</a:t>
              </a:r>
              <a:endParaRPr lang="ru-RU" sz="1600" dirty="0">
                <a:solidFill>
                  <a:schemeClr val="bg1"/>
                </a:solidFill>
              </a:endParaRPr>
            </a:p>
          </p:txBody>
        </p:sp>
        <p:sp>
          <p:nvSpPr>
            <p:cNvPr id="12404" name="TextBox 109"/>
            <p:cNvSpPr txBox="1">
              <a:spLocks noChangeArrowheads="1"/>
            </p:cNvSpPr>
            <p:nvPr/>
          </p:nvSpPr>
          <p:spPr bwMode="auto">
            <a:xfrm>
              <a:off x="1820145" y="4139769"/>
              <a:ext cx="311304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schemeClr val="bg1"/>
                  </a:solidFill>
                </a:rPr>
                <a:t>0</a:t>
              </a:r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111" name="Дуга 110"/>
            <p:cNvSpPr/>
            <p:nvPr/>
          </p:nvSpPr>
          <p:spPr bwMode="auto">
            <a:xfrm>
              <a:off x="1946258" y="4189937"/>
              <a:ext cx="508002" cy="523513"/>
            </a:xfrm>
            <a:prstGeom prst="arc">
              <a:avLst>
                <a:gd name="adj1" fmla="val 17740311"/>
                <a:gd name="adj2" fmla="val 3560106"/>
              </a:avLst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ru-RU" sz="1400">
                <a:solidFill>
                  <a:schemeClr val="bg1"/>
                </a:solidFill>
              </a:endParaRPr>
            </a:p>
          </p:txBody>
        </p:sp>
        <p:sp>
          <p:nvSpPr>
            <p:cNvPr id="112" name="Дуга 111"/>
            <p:cNvSpPr/>
            <p:nvPr/>
          </p:nvSpPr>
          <p:spPr bwMode="auto">
            <a:xfrm>
              <a:off x="2136759" y="4189937"/>
              <a:ext cx="506415" cy="523513"/>
            </a:xfrm>
            <a:prstGeom prst="arc">
              <a:avLst>
                <a:gd name="adj1" fmla="val 17740311"/>
                <a:gd name="adj2" fmla="val 3560106"/>
              </a:avLst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ru-RU" sz="1400">
                <a:solidFill>
                  <a:schemeClr val="bg1"/>
                </a:solidFill>
              </a:endParaRPr>
            </a:p>
          </p:txBody>
        </p:sp>
        <p:sp>
          <p:nvSpPr>
            <p:cNvPr id="12407" name="TextBox 112"/>
            <p:cNvSpPr txBox="1">
              <a:spLocks noChangeArrowheads="1"/>
            </p:cNvSpPr>
            <p:nvPr/>
          </p:nvSpPr>
          <p:spPr bwMode="auto">
            <a:xfrm>
              <a:off x="2009752" y="4641572"/>
              <a:ext cx="274435" cy="3075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>
                  <a:solidFill>
                    <a:schemeClr val="bg1"/>
                  </a:solidFill>
                </a:rPr>
                <a:t>2</a:t>
              </a:r>
              <a:endParaRPr lang="ru-RU" sz="1400">
                <a:solidFill>
                  <a:schemeClr val="bg1"/>
                </a:solidFill>
              </a:endParaRPr>
            </a:p>
          </p:txBody>
        </p:sp>
        <p:sp>
          <p:nvSpPr>
            <p:cNvPr id="12408" name="TextBox 113"/>
            <p:cNvSpPr txBox="1">
              <a:spLocks noChangeArrowheads="1"/>
            </p:cNvSpPr>
            <p:nvPr/>
          </p:nvSpPr>
          <p:spPr bwMode="auto">
            <a:xfrm>
              <a:off x="2199358" y="4641572"/>
              <a:ext cx="274435" cy="3075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>
                  <a:solidFill>
                    <a:schemeClr val="bg1"/>
                  </a:solidFill>
                </a:rPr>
                <a:t>8</a:t>
              </a:r>
              <a:endParaRPr lang="ru-RU" sz="1400">
                <a:solidFill>
                  <a:schemeClr val="bg1"/>
                </a:solidFill>
              </a:endParaRPr>
            </a:p>
          </p:txBody>
        </p:sp>
        <p:sp>
          <p:nvSpPr>
            <p:cNvPr id="12409" name="TextBox 114"/>
            <p:cNvSpPr txBox="1">
              <a:spLocks noChangeArrowheads="1"/>
            </p:cNvSpPr>
            <p:nvPr/>
          </p:nvSpPr>
          <p:spPr bwMode="auto">
            <a:xfrm>
              <a:off x="2388965" y="4641572"/>
              <a:ext cx="274435" cy="3075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>
                  <a:solidFill>
                    <a:schemeClr val="bg1"/>
                  </a:solidFill>
                </a:rPr>
                <a:t>1</a:t>
              </a:r>
              <a:endParaRPr lang="ru-RU" sz="1400">
                <a:solidFill>
                  <a:schemeClr val="bg1"/>
                </a:solidFill>
              </a:endParaRPr>
            </a:p>
          </p:txBody>
        </p:sp>
      </p:grpSp>
      <p:sp>
        <p:nvSpPr>
          <p:cNvPr id="116" name="TextBox 115"/>
          <p:cNvSpPr txBox="1">
            <a:spLocks noChangeArrowheads="1"/>
          </p:cNvSpPr>
          <p:nvPr/>
        </p:nvSpPr>
        <p:spPr bwMode="auto">
          <a:xfrm>
            <a:off x="2714625" y="3857625"/>
            <a:ext cx="473206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+</a:t>
            </a:r>
            <a:endParaRPr lang="ru-RU" sz="4000" dirty="0">
              <a:solidFill>
                <a:schemeClr val="bg1"/>
              </a:solidFill>
            </a:endParaRPr>
          </a:p>
        </p:txBody>
      </p:sp>
      <p:grpSp>
        <p:nvGrpSpPr>
          <p:cNvPr id="3" name="Группа 116"/>
          <p:cNvGrpSpPr>
            <a:grpSpLocks/>
          </p:cNvGrpSpPr>
          <p:nvPr/>
        </p:nvGrpSpPr>
        <p:grpSpPr bwMode="auto">
          <a:xfrm>
            <a:off x="2928926" y="3929066"/>
            <a:ext cx="1673225" cy="817769"/>
            <a:chOff x="2998781" y="4143379"/>
            <a:chExt cx="1672898" cy="818314"/>
          </a:xfrm>
        </p:grpSpPr>
        <p:sp>
          <p:nvSpPr>
            <p:cNvPr id="118" name="Дуга 117"/>
            <p:cNvSpPr/>
            <p:nvPr/>
          </p:nvSpPr>
          <p:spPr bwMode="auto">
            <a:xfrm>
              <a:off x="3757458" y="4202156"/>
              <a:ext cx="506313" cy="524224"/>
            </a:xfrm>
            <a:prstGeom prst="arc">
              <a:avLst>
                <a:gd name="adj1" fmla="val 17740311"/>
                <a:gd name="adj2" fmla="val 3560106"/>
              </a:avLst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ru-RU" sz="1400">
                <a:solidFill>
                  <a:schemeClr val="bg1"/>
                </a:solidFill>
              </a:endParaRPr>
            </a:p>
          </p:txBody>
        </p:sp>
        <p:sp>
          <p:nvSpPr>
            <p:cNvPr id="12391" name="TextBox 118"/>
            <p:cNvSpPr txBox="1">
              <a:spLocks noChangeArrowheads="1"/>
            </p:cNvSpPr>
            <p:nvPr/>
          </p:nvSpPr>
          <p:spPr bwMode="auto">
            <a:xfrm>
              <a:off x="3377994" y="4202090"/>
              <a:ext cx="620562" cy="6467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3600" dirty="0" err="1">
                  <a:solidFill>
                    <a:schemeClr val="bg1"/>
                  </a:solidFill>
                </a:rPr>
                <a:t>Cl</a:t>
              </a:r>
              <a:endParaRPr lang="ru-RU" sz="3600" dirty="0">
                <a:solidFill>
                  <a:schemeClr val="bg1"/>
                </a:solidFill>
              </a:endParaRPr>
            </a:p>
          </p:txBody>
        </p:sp>
        <p:sp>
          <p:nvSpPr>
            <p:cNvPr id="12392" name="TextBox 119"/>
            <p:cNvSpPr txBox="1">
              <a:spLocks noChangeArrowheads="1"/>
            </p:cNvSpPr>
            <p:nvPr/>
          </p:nvSpPr>
          <p:spPr bwMode="auto">
            <a:xfrm>
              <a:off x="2998781" y="4572006"/>
              <a:ext cx="519592" cy="3695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+</a:t>
              </a:r>
              <a:r>
                <a:rPr lang="en-US" sz="1600" dirty="0">
                  <a:solidFill>
                    <a:schemeClr val="bg1"/>
                  </a:solidFill>
                </a:rPr>
                <a:t>17</a:t>
              </a:r>
              <a:endParaRPr lang="ru-RU" sz="1600" dirty="0">
                <a:solidFill>
                  <a:schemeClr val="bg1"/>
                </a:solidFill>
              </a:endParaRPr>
            </a:p>
          </p:txBody>
        </p:sp>
        <p:sp>
          <p:nvSpPr>
            <p:cNvPr id="12393" name="TextBox 120"/>
            <p:cNvSpPr txBox="1">
              <a:spLocks noChangeArrowheads="1"/>
            </p:cNvSpPr>
            <p:nvPr/>
          </p:nvSpPr>
          <p:spPr bwMode="auto">
            <a:xfrm>
              <a:off x="3125185" y="4143379"/>
              <a:ext cx="389774" cy="338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600" dirty="0">
                  <a:solidFill>
                    <a:schemeClr val="bg1"/>
                  </a:solidFill>
                </a:rPr>
                <a:t>35</a:t>
              </a:r>
              <a:endParaRPr lang="ru-RU" sz="1600" dirty="0">
                <a:solidFill>
                  <a:schemeClr val="bg1"/>
                </a:solidFill>
              </a:endParaRPr>
            </a:p>
          </p:txBody>
        </p:sp>
        <p:sp>
          <p:nvSpPr>
            <p:cNvPr id="12394" name="TextBox 121"/>
            <p:cNvSpPr txBox="1">
              <a:spLocks noChangeArrowheads="1"/>
            </p:cNvSpPr>
            <p:nvPr/>
          </p:nvSpPr>
          <p:spPr bwMode="auto">
            <a:xfrm>
              <a:off x="3820409" y="4151910"/>
              <a:ext cx="311304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schemeClr val="bg1"/>
                  </a:solidFill>
                </a:rPr>
                <a:t>0</a:t>
              </a:r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123" name="Дуга 122"/>
            <p:cNvSpPr/>
            <p:nvPr/>
          </p:nvSpPr>
          <p:spPr bwMode="auto">
            <a:xfrm>
              <a:off x="3946333" y="4202156"/>
              <a:ext cx="507901" cy="524224"/>
            </a:xfrm>
            <a:prstGeom prst="arc">
              <a:avLst>
                <a:gd name="adj1" fmla="val 17740311"/>
                <a:gd name="adj2" fmla="val 3560106"/>
              </a:avLst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ru-RU" sz="1400">
                <a:solidFill>
                  <a:schemeClr val="bg1"/>
                </a:solidFill>
              </a:endParaRPr>
            </a:p>
          </p:txBody>
        </p:sp>
        <p:sp>
          <p:nvSpPr>
            <p:cNvPr id="124" name="Дуга 123"/>
            <p:cNvSpPr/>
            <p:nvPr/>
          </p:nvSpPr>
          <p:spPr bwMode="auto">
            <a:xfrm>
              <a:off x="4136796" y="4202156"/>
              <a:ext cx="506314" cy="524224"/>
            </a:xfrm>
            <a:prstGeom prst="arc">
              <a:avLst>
                <a:gd name="adj1" fmla="val 17740311"/>
                <a:gd name="adj2" fmla="val 3560106"/>
              </a:avLst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ru-RU" sz="1400">
                <a:solidFill>
                  <a:schemeClr val="bg1"/>
                </a:solidFill>
              </a:endParaRPr>
            </a:p>
          </p:txBody>
        </p:sp>
        <p:sp>
          <p:nvSpPr>
            <p:cNvPr id="12397" name="TextBox 124"/>
            <p:cNvSpPr txBox="1">
              <a:spLocks noChangeArrowheads="1"/>
            </p:cNvSpPr>
            <p:nvPr/>
          </p:nvSpPr>
          <p:spPr bwMode="auto">
            <a:xfrm>
              <a:off x="4010016" y="4653710"/>
              <a:ext cx="274380" cy="3079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</a:rPr>
                <a:t>2</a:t>
              </a:r>
              <a:endParaRPr lang="ru-RU" sz="1400" dirty="0">
                <a:solidFill>
                  <a:schemeClr val="bg1"/>
                </a:solidFill>
              </a:endParaRPr>
            </a:p>
          </p:txBody>
        </p:sp>
        <p:sp>
          <p:nvSpPr>
            <p:cNvPr id="12398" name="TextBox 125"/>
            <p:cNvSpPr txBox="1">
              <a:spLocks noChangeArrowheads="1"/>
            </p:cNvSpPr>
            <p:nvPr/>
          </p:nvSpPr>
          <p:spPr bwMode="auto">
            <a:xfrm>
              <a:off x="4199622" y="4653711"/>
              <a:ext cx="274380" cy="3079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</a:rPr>
                <a:t>8</a:t>
              </a:r>
              <a:endParaRPr lang="ru-RU" sz="1400" dirty="0">
                <a:solidFill>
                  <a:schemeClr val="bg1"/>
                </a:solidFill>
              </a:endParaRPr>
            </a:p>
          </p:txBody>
        </p:sp>
        <p:sp>
          <p:nvSpPr>
            <p:cNvPr id="12399" name="TextBox 126"/>
            <p:cNvSpPr txBox="1">
              <a:spLocks noChangeArrowheads="1"/>
            </p:cNvSpPr>
            <p:nvPr/>
          </p:nvSpPr>
          <p:spPr bwMode="auto">
            <a:xfrm>
              <a:off x="4389229" y="4653710"/>
              <a:ext cx="282450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</a:rPr>
                <a:t>7</a:t>
              </a:r>
              <a:endParaRPr lang="ru-RU" sz="1400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128" name="Прямая со стрелкой 127"/>
          <p:cNvCxnSpPr/>
          <p:nvPr/>
        </p:nvCxnSpPr>
        <p:spPr>
          <a:xfrm>
            <a:off x="4786313" y="4284663"/>
            <a:ext cx="642937" cy="1587"/>
          </a:xfrm>
          <a:prstGeom prst="straightConnector1">
            <a:avLst/>
          </a:prstGeom>
          <a:ln w="28575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Прямая соединительная линия 128"/>
          <p:cNvCxnSpPr/>
          <p:nvPr/>
        </p:nvCxnSpPr>
        <p:spPr>
          <a:xfrm rot="5400000">
            <a:off x="2251075" y="4964113"/>
            <a:ext cx="500063" cy="1587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Прямая соединительная линия 129"/>
          <p:cNvCxnSpPr/>
          <p:nvPr/>
        </p:nvCxnSpPr>
        <p:spPr>
          <a:xfrm flipV="1">
            <a:off x="2500313" y="5214938"/>
            <a:ext cx="2000250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Прямая со стрелкой 130"/>
          <p:cNvCxnSpPr/>
          <p:nvPr/>
        </p:nvCxnSpPr>
        <p:spPr>
          <a:xfrm rot="5400000" flipH="1" flipV="1">
            <a:off x="4251325" y="4964113"/>
            <a:ext cx="500063" cy="1587"/>
          </a:xfrm>
          <a:prstGeom prst="straightConnector1">
            <a:avLst/>
          </a:prstGeom>
          <a:ln w="2857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2" name="Овал 131"/>
          <p:cNvSpPr/>
          <p:nvPr/>
        </p:nvSpPr>
        <p:spPr>
          <a:xfrm>
            <a:off x="2428875" y="4714875"/>
            <a:ext cx="142875" cy="142875"/>
          </a:xfrm>
          <a:prstGeom prst="ellips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grpSp>
        <p:nvGrpSpPr>
          <p:cNvPr id="4" name="Группа 132"/>
          <p:cNvGrpSpPr>
            <a:grpSpLocks/>
          </p:cNvGrpSpPr>
          <p:nvPr/>
        </p:nvGrpSpPr>
        <p:grpSpPr bwMode="auto">
          <a:xfrm>
            <a:off x="1428750" y="5702301"/>
            <a:ext cx="5949740" cy="801415"/>
            <a:chOff x="1428728" y="5917188"/>
            <a:chExt cx="5949153" cy="801076"/>
          </a:xfrm>
        </p:grpSpPr>
        <p:sp>
          <p:nvSpPr>
            <p:cNvPr id="12380" name="TextBox 133"/>
            <p:cNvSpPr txBox="1">
              <a:spLocks noChangeArrowheads="1"/>
            </p:cNvSpPr>
            <p:nvPr/>
          </p:nvSpPr>
          <p:spPr bwMode="auto">
            <a:xfrm>
              <a:off x="1428728" y="6046831"/>
              <a:ext cx="723204" cy="6460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3600" dirty="0">
                  <a:solidFill>
                    <a:schemeClr val="bg1"/>
                  </a:solidFill>
                </a:rPr>
                <a:t>Na</a:t>
              </a:r>
              <a:endParaRPr lang="ru-RU" sz="3600" dirty="0">
                <a:solidFill>
                  <a:schemeClr val="bg1"/>
                </a:solidFill>
              </a:endParaRPr>
            </a:p>
          </p:txBody>
        </p:sp>
        <p:sp>
          <p:nvSpPr>
            <p:cNvPr id="12381" name="TextBox 134"/>
            <p:cNvSpPr txBox="1">
              <a:spLocks noChangeArrowheads="1"/>
            </p:cNvSpPr>
            <p:nvPr/>
          </p:nvSpPr>
          <p:spPr bwMode="auto">
            <a:xfrm>
              <a:off x="1928794" y="5917188"/>
              <a:ext cx="311304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0</a:t>
              </a:r>
              <a:endParaRPr lang="ru-RU" dirty="0">
                <a:solidFill>
                  <a:schemeClr val="bg1"/>
                </a:solidFill>
              </a:endParaRPr>
            </a:p>
          </p:txBody>
        </p:sp>
        <p:sp>
          <p:nvSpPr>
            <p:cNvPr id="12382" name="TextBox 135"/>
            <p:cNvSpPr txBox="1">
              <a:spLocks noChangeArrowheads="1"/>
            </p:cNvSpPr>
            <p:nvPr/>
          </p:nvSpPr>
          <p:spPr bwMode="auto">
            <a:xfrm>
              <a:off x="3357554" y="6068816"/>
              <a:ext cx="620622" cy="6460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3600">
                  <a:solidFill>
                    <a:schemeClr val="bg1"/>
                  </a:solidFill>
                </a:rPr>
                <a:t>Cl</a:t>
              </a:r>
              <a:endParaRPr lang="ru-RU" sz="3600">
                <a:solidFill>
                  <a:schemeClr val="bg1"/>
                </a:solidFill>
              </a:endParaRPr>
            </a:p>
          </p:txBody>
        </p:sp>
        <p:sp>
          <p:nvSpPr>
            <p:cNvPr id="12383" name="TextBox 136"/>
            <p:cNvSpPr txBox="1">
              <a:spLocks noChangeArrowheads="1"/>
            </p:cNvSpPr>
            <p:nvPr/>
          </p:nvSpPr>
          <p:spPr bwMode="auto">
            <a:xfrm>
              <a:off x="3786182" y="5917188"/>
              <a:ext cx="311304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0</a:t>
              </a:r>
              <a:endParaRPr lang="ru-RU" dirty="0">
                <a:solidFill>
                  <a:schemeClr val="bg1"/>
                </a:solidFill>
              </a:endParaRPr>
            </a:p>
          </p:txBody>
        </p:sp>
        <p:sp>
          <p:nvSpPr>
            <p:cNvPr id="12384" name="TextBox 137"/>
            <p:cNvSpPr txBox="1">
              <a:spLocks noChangeArrowheads="1"/>
            </p:cNvSpPr>
            <p:nvPr/>
          </p:nvSpPr>
          <p:spPr bwMode="auto">
            <a:xfrm>
              <a:off x="2643174" y="6007262"/>
              <a:ext cx="473159" cy="7075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4000" dirty="0">
                  <a:solidFill>
                    <a:schemeClr val="bg1"/>
                  </a:solidFill>
                </a:rPr>
                <a:t>+</a:t>
              </a:r>
              <a:endParaRPr lang="ru-RU" sz="4000" dirty="0">
                <a:solidFill>
                  <a:schemeClr val="bg1"/>
                </a:solidFill>
              </a:endParaRPr>
            </a:p>
          </p:txBody>
        </p:sp>
        <p:cxnSp>
          <p:nvCxnSpPr>
            <p:cNvPr id="139" name="Прямая со стрелкой 138"/>
            <p:cNvCxnSpPr/>
            <p:nvPr/>
          </p:nvCxnSpPr>
          <p:spPr>
            <a:xfrm>
              <a:off x="4785960" y="6358326"/>
              <a:ext cx="642874" cy="1587"/>
            </a:xfrm>
            <a:prstGeom prst="straightConnector1">
              <a:avLst/>
            </a:prstGeom>
            <a:ln w="28575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386" name="TextBox 139"/>
            <p:cNvSpPr txBox="1">
              <a:spLocks noChangeArrowheads="1"/>
            </p:cNvSpPr>
            <p:nvPr/>
          </p:nvSpPr>
          <p:spPr bwMode="auto">
            <a:xfrm>
              <a:off x="5857884" y="6072205"/>
              <a:ext cx="723204" cy="6460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3600" dirty="0">
                  <a:solidFill>
                    <a:schemeClr val="bg1"/>
                  </a:solidFill>
                </a:rPr>
                <a:t>Na</a:t>
              </a:r>
              <a:endParaRPr lang="ru-RU" sz="3600" dirty="0">
                <a:solidFill>
                  <a:schemeClr val="bg1"/>
                </a:solidFill>
              </a:endParaRPr>
            </a:p>
          </p:txBody>
        </p:sp>
        <p:sp>
          <p:nvSpPr>
            <p:cNvPr id="12387" name="TextBox 140"/>
            <p:cNvSpPr txBox="1">
              <a:spLocks noChangeArrowheads="1"/>
            </p:cNvSpPr>
            <p:nvPr/>
          </p:nvSpPr>
          <p:spPr bwMode="auto">
            <a:xfrm>
              <a:off x="6286513" y="5988626"/>
              <a:ext cx="429884" cy="3691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+1</a:t>
              </a:r>
              <a:endParaRPr lang="ru-RU" dirty="0">
                <a:solidFill>
                  <a:schemeClr val="bg1"/>
                </a:solidFill>
              </a:endParaRPr>
            </a:p>
          </p:txBody>
        </p:sp>
        <p:sp>
          <p:nvSpPr>
            <p:cNvPr id="12388" name="TextBox 141"/>
            <p:cNvSpPr txBox="1">
              <a:spLocks noChangeArrowheads="1"/>
            </p:cNvSpPr>
            <p:nvPr/>
          </p:nvSpPr>
          <p:spPr bwMode="auto">
            <a:xfrm>
              <a:off x="6643702" y="6072206"/>
              <a:ext cx="620622" cy="6460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3600" dirty="0" err="1">
                  <a:solidFill>
                    <a:schemeClr val="bg1"/>
                  </a:solidFill>
                </a:rPr>
                <a:t>Cl</a:t>
              </a:r>
              <a:endParaRPr lang="ru-RU" sz="3600" dirty="0">
                <a:solidFill>
                  <a:schemeClr val="bg1"/>
                </a:solidFill>
              </a:endParaRPr>
            </a:p>
          </p:txBody>
        </p:sp>
        <p:sp>
          <p:nvSpPr>
            <p:cNvPr id="12389" name="TextBox 142"/>
            <p:cNvSpPr txBox="1">
              <a:spLocks noChangeArrowheads="1"/>
            </p:cNvSpPr>
            <p:nvPr/>
          </p:nvSpPr>
          <p:spPr bwMode="auto">
            <a:xfrm>
              <a:off x="7000892" y="5988626"/>
              <a:ext cx="376989" cy="3691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-1</a:t>
              </a:r>
              <a:endParaRPr lang="ru-RU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144" name="Прямая соединительная линия 143"/>
          <p:cNvCxnSpPr/>
          <p:nvPr/>
        </p:nvCxnSpPr>
        <p:spPr>
          <a:xfrm rot="5400000">
            <a:off x="1643857" y="5857081"/>
            <a:ext cx="285750" cy="1587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Прямая соединительная линия 144"/>
          <p:cNvCxnSpPr/>
          <p:nvPr/>
        </p:nvCxnSpPr>
        <p:spPr>
          <a:xfrm flipV="1">
            <a:off x="1785938" y="5715000"/>
            <a:ext cx="1857375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Прямая со стрелкой 145"/>
          <p:cNvCxnSpPr/>
          <p:nvPr/>
        </p:nvCxnSpPr>
        <p:spPr>
          <a:xfrm rot="5400000">
            <a:off x="3501232" y="5857081"/>
            <a:ext cx="285750" cy="1587"/>
          </a:xfrm>
          <a:prstGeom prst="straightConnector1">
            <a:avLst/>
          </a:prstGeom>
          <a:ln w="2857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7" name="TextBox 146"/>
          <p:cNvSpPr txBox="1">
            <a:spLocks noChangeArrowheads="1"/>
          </p:cNvSpPr>
          <p:nvPr/>
        </p:nvSpPr>
        <p:spPr bwMode="auto">
          <a:xfrm>
            <a:off x="2357438" y="5429250"/>
            <a:ext cx="40267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1e</a:t>
            </a:r>
            <a:endParaRPr lang="ru-RU" dirty="0">
              <a:solidFill>
                <a:schemeClr val="bg1"/>
              </a:solidFill>
            </a:endParaRPr>
          </a:p>
        </p:txBody>
      </p:sp>
      <p:grpSp>
        <p:nvGrpSpPr>
          <p:cNvPr id="5" name="Группа 147"/>
          <p:cNvGrpSpPr>
            <a:grpSpLocks/>
          </p:cNvGrpSpPr>
          <p:nvPr/>
        </p:nvGrpSpPr>
        <p:grpSpPr bwMode="auto">
          <a:xfrm>
            <a:off x="5500688" y="3857625"/>
            <a:ext cx="1571625" cy="1357315"/>
            <a:chOff x="5500694" y="4071942"/>
            <a:chExt cx="1571636" cy="1357324"/>
          </a:xfrm>
        </p:grpSpPr>
        <p:sp>
          <p:nvSpPr>
            <p:cNvPr id="149" name="Дуга 148"/>
            <p:cNvSpPr/>
            <p:nvPr/>
          </p:nvSpPr>
          <p:spPr bwMode="auto">
            <a:xfrm>
              <a:off x="6259524" y="4202118"/>
              <a:ext cx="506416" cy="523878"/>
            </a:xfrm>
            <a:prstGeom prst="arc">
              <a:avLst>
                <a:gd name="adj1" fmla="val 17740311"/>
                <a:gd name="adj2" fmla="val 3560106"/>
              </a:avLst>
            </a:prstGeom>
            <a:ln>
              <a:solidFill>
                <a:schemeClr val="bg1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ru-RU" sz="1400">
                <a:solidFill>
                  <a:schemeClr val="bg1"/>
                </a:solidFill>
              </a:endParaRPr>
            </a:p>
          </p:txBody>
        </p:sp>
        <p:sp>
          <p:nvSpPr>
            <p:cNvPr id="12370" name="TextBox 149"/>
            <p:cNvSpPr txBox="1">
              <a:spLocks noChangeArrowheads="1"/>
            </p:cNvSpPr>
            <p:nvPr/>
          </p:nvSpPr>
          <p:spPr bwMode="auto">
            <a:xfrm>
              <a:off x="5879907" y="4202090"/>
              <a:ext cx="723280" cy="6463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3600" dirty="0">
                  <a:solidFill>
                    <a:schemeClr val="bg1"/>
                  </a:solidFill>
                </a:rPr>
                <a:t>Na</a:t>
              </a:r>
              <a:endParaRPr lang="ru-RU" sz="3600" dirty="0">
                <a:solidFill>
                  <a:schemeClr val="bg1"/>
                </a:solidFill>
              </a:endParaRPr>
            </a:p>
          </p:txBody>
        </p:sp>
        <p:sp>
          <p:nvSpPr>
            <p:cNvPr id="12371" name="TextBox 150"/>
            <p:cNvSpPr txBox="1">
              <a:spLocks noChangeArrowheads="1"/>
            </p:cNvSpPr>
            <p:nvPr/>
          </p:nvSpPr>
          <p:spPr bwMode="auto">
            <a:xfrm>
              <a:off x="5500694" y="4572008"/>
              <a:ext cx="512067" cy="3693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+</a:t>
              </a:r>
              <a:r>
                <a:rPr lang="en-US" sz="1600" dirty="0">
                  <a:solidFill>
                    <a:schemeClr val="bg1"/>
                  </a:solidFill>
                </a:rPr>
                <a:t>11</a:t>
              </a:r>
              <a:endParaRPr lang="ru-RU" sz="1600" dirty="0">
                <a:solidFill>
                  <a:schemeClr val="bg1"/>
                </a:solidFill>
              </a:endParaRPr>
            </a:p>
          </p:txBody>
        </p:sp>
        <p:sp>
          <p:nvSpPr>
            <p:cNvPr id="12372" name="TextBox 151"/>
            <p:cNvSpPr txBox="1">
              <a:spLocks noChangeArrowheads="1"/>
            </p:cNvSpPr>
            <p:nvPr/>
          </p:nvSpPr>
          <p:spPr bwMode="auto">
            <a:xfrm>
              <a:off x="5627098" y="4143380"/>
              <a:ext cx="389853" cy="3385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600" dirty="0">
                  <a:solidFill>
                    <a:schemeClr val="bg1"/>
                  </a:solidFill>
                </a:rPr>
                <a:t>23</a:t>
              </a:r>
              <a:endParaRPr lang="ru-RU" sz="1600" dirty="0">
                <a:solidFill>
                  <a:schemeClr val="bg1"/>
                </a:solidFill>
              </a:endParaRPr>
            </a:p>
          </p:txBody>
        </p:sp>
        <p:sp>
          <p:nvSpPr>
            <p:cNvPr id="12373" name="TextBox 152"/>
            <p:cNvSpPr txBox="1">
              <a:spLocks noChangeArrowheads="1"/>
            </p:cNvSpPr>
            <p:nvPr/>
          </p:nvSpPr>
          <p:spPr bwMode="auto">
            <a:xfrm>
              <a:off x="6215073" y="4151910"/>
              <a:ext cx="429929" cy="3693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+1</a:t>
              </a:r>
              <a:endParaRPr lang="ru-RU" dirty="0">
                <a:solidFill>
                  <a:schemeClr val="bg1"/>
                </a:solidFill>
              </a:endParaRPr>
            </a:p>
          </p:txBody>
        </p:sp>
        <p:sp>
          <p:nvSpPr>
            <p:cNvPr id="154" name="Дуга 153"/>
            <p:cNvSpPr/>
            <p:nvPr/>
          </p:nvSpPr>
          <p:spPr bwMode="auto">
            <a:xfrm>
              <a:off x="6448438" y="4202118"/>
              <a:ext cx="508004" cy="523878"/>
            </a:xfrm>
            <a:prstGeom prst="arc">
              <a:avLst>
                <a:gd name="adj1" fmla="val 17740311"/>
                <a:gd name="adj2" fmla="val 3560106"/>
              </a:avLst>
            </a:prstGeom>
            <a:ln>
              <a:solidFill>
                <a:schemeClr val="bg1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ru-RU" sz="1400">
                <a:solidFill>
                  <a:schemeClr val="bg1"/>
                </a:solidFill>
              </a:endParaRPr>
            </a:p>
          </p:txBody>
        </p:sp>
        <p:sp>
          <p:nvSpPr>
            <p:cNvPr id="12375" name="TextBox 154"/>
            <p:cNvSpPr txBox="1">
              <a:spLocks noChangeArrowheads="1"/>
            </p:cNvSpPr>
            <p:nvPr/>
          </p:nvSpPr>
          <p:spPr bwMode="auto">
            <a:xfrm>
              <a:off x="6511928" y="4653711"/>
              <a:ext cx="274436" cy="3077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</a:rPr>
                <a:t>2</a:t>
              </a:r>
              <a:endParaRPr lang="ru-RU" sz="1400" dirty="0">
                <a:solidFill>
                  <a:schemeClr val="bg1"/>
                </a:solidFill>
              </a:endParaRPr>
            </a:p>
          </p:txBody>
        </p:sp>
        <p:sp>
          <p:nvSpPr>
            <p:cNvPr id="12376" name="TextBox 155"/>
            <p:cNvSpPr txBox="1">
              <a:spLocks noChangeArrowheads="1"/>
            </p:cNvSpPr>
            <p:nvPr/>
          </p:nvSpPr>
          <p:spPr bwMode="auto">
            <a:xfrm>
              <a:off x="6701535" y="4653711"/>
              <a:ext cx="274436" cy="3077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</a:rPr>
                <a:t>8</a:t>
              </a:r>
              <a:endParaRPr lang="ru-RU" sz="1400" dirty="0">
                <a:solidFill>
                  <a:schemeClr val="bg1"/>
                </a:solidFill>
              </a:endParaRPr>
            </a:p>
          </p:txBody>
        </p:sp>
        <p:sp>
          <p:nvSpPr>
            <p:cNvPr id="157" name="Левая круглая скобка 156"/>
            <p:cNvSpPr/>
            <p:nvPr/>
          </p:nvSpPr>
          <p:spPr>
            <a:xfrm>
              <a:off x="5572131" y="4071942"/>
              <a:ext cx="214315" cy="928694"/>
            </a:xfrm>
            <a:prstGeom prst="leftBracket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158" name="Правая круглая скобка 157"/>
            <p:cNvSpPr/>
            <p:nvPr/>
          </p:nvSpPr>
          <p:spPr>
            <a:xfrm>
              <a:off x="6858015" y="4071942"/>
              <a:ext cx="214315" cy="928694"/>
            </a:xfrm>
            <a:prstGeom prst="rightBracket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12379" name="TextBox 158"/>
            <p:cNvSpPr txBox="1">
              <a:spLocks noChangeArrowheads="1"/>
            </p:cNvSpPr>
            <p:nvPr/>
          </p:nvSpPr>
          <p:spPr bwMode="auto">
            <a:xfrm>
              <a:off x="5751832" y="5090710"/>
              <a:ext cx="1156478" cy="3385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sz="1600" dirty="0">
                  <a:solidFill>
                    <a:schemeClr val="bg1"/>
                  </a:solidFill>
                </a:rPr>
                <a:t>ион натрия</a:t>
              </a:r>
            </a:p>
          </p:txBody>
        </p:sp>
      </p:grpSp>
      <p:grpSp>
        <p:nvGrpSpPr>
          <p:cNvPr id="6" name="Группа 159"/>
          <p:cNvGrpSpPr>
            <a:grpSpLocks/>
          </p:cNvGrpSpPr>
          <p:nvPr/>
        </p:nvGrpSpPr>
        <p:grpSpPr bwMode="auto">
          <a:xfrm>
            <a:off x="7215188" y="3857625"/>
            <a:ext cx="1714499" cy="1338370"/>
            <a:chOff x="7215206" y="4071942"/>
            <a:chExt cx="1714511" cy="1338793"/>
          </a:xfrm>
        </p:grpSpPr>
        <p:sp>
          <p:nvSpPr>
            <p:cNvPr id="12355" name="TextBox 160"/>
            <p:cNvSpPr txBox="1">
              <a:spLocks noChangeArrowheads="1"/>
            </p:cNvSpPr>
            <p:nvPr/>
          </p:nvSpPr>
          <p:spPr bwMode="auto">
            <a:xfrm>
              <a:off x="7215206" y="4572008"/>
              <a:ext cx="577402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+</a:t>
              </a:r>
              <a:r>
                <a:rPr lang="en-US" sz="1600" dirty="0">
                  <a:solidFill>
                    <a:schemeClr val="bg1"/>
                  </a:solidFill>
                </a:rPr>
                <a:t>17</a:t>
              </a:r>
              <a:endParaRPr lang="ru-RU" sz="1600" dirty="0">
                <a:solidFill>
                  <a:schemeClr val="bg1"/>
                </a:solidFill>
              </a:endParaRPr>
            </a:p>
          </p:txBody>
        </p:sp>
        <p:grpSp>
          <p:nvGrpSpPr>
            <p:cNvPr id="7" name="Группа 82"/>
            <p:cNvGrpSpPr>
              <a:grpSpLocks/>
            </p:cNvGrpSpPr>
            <p:nvPr/>
          </p:nvGrpSpPr>
          <p:grpSpPr bwMode="auto">
            <a:xfrm>
              <a:off x="7286643" y="4071942"/>
              <a:ext cx="1643074" cy="1338793"/>
              <a:chOff x="7286643" y="4071942"/>
              <a:chExt cx="1643074" cy="1338793"/>
            </a:xfrm>
          </p:grpSpPr>
          <p:sp>
            <p:nvSpPr>
              <p:cNvPr id="163" name="Дуга 162"/>
              <p:cNvSpPr/>
              <p:nvPr/>
            </p:nvSpPr>
            <p:spPr bwMode="auto">
              <a:xfrm>
                <a:off x="7974036" y="4202158"/>
                <a:ext cx="506415" cy="524041"/>
              </a:xfrm>
              <a:prstGeom prst="arc">
                <a:avLst>
                  <a:gd name="adj1" fmla="val 17740311"/>
                  <a:gd name="adj2" fmla="val 3560106"/>
                </a:avLst>
              </a:prstGeom>
              <a:ln>
                <a:solidFill>
                  <a:schemeClr val="bg1"/>
                </a:solidFill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 sz="1400"/>
              </a:p>
            </p:txBody>
          </p:sp>
          <p:sp>
            <p:nvSpPr>
              <p:cNvPr id="12358" name="TextBox 163"/>
              <p:cNvSpPr txBox="1">
                <a:spLocks noChangeArrowheads="1"/>
              </p:cNvSpPr>
              <p:nvPr/>
            </p:nvSpPr>
            <p:spPr bwMode="auto">
              <a:xfrm>
                <a:off x="7594419" y="4202090"/>
                <a:ext cx="620688" cy="64653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3600" dirty="0" err="1">
                    <a:solidFill>
                      <a:schemeClr val="bg1"/>
                    </a:solidFill>
                  </a:rPr>
                  <a:t>Cl</a:t>
                </a:r>
                <a:endParaRPr lang="ru-RU" sz="36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2359" name="TextBox 164"/>
              <p:cNvSpPr txBox="1">
                <a:spLocks noChangeArrowheads="1"/>
              </p:cNvSpPr>
              <p:nvPr/>
            </p:nvSpPr>
            <p:spPr bwMode="auto">
              <a:xfrm>
                <a:off x="7341610" y="4143380"/>
                <a:ext cx="389853" cy="33866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600" dirty="0">
                    <a:solidFill>
                      <a:schemeClr val="bg1"/>
                    </a:solidFill>
                  </a:rPr>
                  <a:t>35</a:t>
                </a:r>
                <a:endParaRPr lang="ru-RU" sz="16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2360" name="TextBox 165"/>
              <p:cNvSpPr txBox="1">
                <a:spLocks noChangeArrowheads="1"/>
              </p:cNvSpPr>
              <p:nvPr/>
            </p:nvSpPr>
            <p:spPr bwMode="auto">
              <a:xfrm>
                <a:off x="8036834" y="4151910"/>
                <a:ext cx="377029" cy="3694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dirty="0">
                    <a:solidFill>
                      <a:schemeClr val="bg1"/>
                    </a:solidFill>
                  </a:rPr>
                  <a:t>-1</a:t>
                </a:r>
                <a:endParaRPr lang="ru-RU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7" name="Дуга 166"/>
              <p:cNvSpPr/>
              <p:nvPr/>
            </p:nvSpPr>
            <p:spPr bwMode="auto">
              <a:xfrm>
                <a:off x="8162949" y="4202158"/>
                <a:ext cx="508003" cy="524041"/>
              </a:xfrm>
              <a:prstGeom prst="arc">
                <a:avLst>
                  <a:gd name="adj1" fmla="val 17740311"/>
                  <a:gd name="adj2" fmla="val 3560106"/>
                </a:avLst>
              </a:prstGeom>
              <a:ln>
                <a:solidFill>
                  <a:schemeClr val="bg1"/>
                </a:solidFill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 sz="1400"/>
              </a:p>
            </p:txBody>
          </p:sp>
          <p:sp>
            <p:nvSpPr>
              <p:cNvPr id="168" name="Дуга 167"/>
              <p:cNvSpPr/>
              <p:nvPr/>
            </p:nvSpPr>
            <p:spPr bwMode="auto">
              <a:xfrm>
                <a:off x="8353450" y="4202158"/>
                <a:ext cx="506416" cy="524041"/>
              </a:xfrm>
              <a:prstGeom prst="arc">
                <a:avLst>
                  <a:gd name="adj1" fmla="val 17740311"/>
                  <a:gd name="adj2" fmla="val 3560106"/>
                </a:avLst>
              </a:prstGeom>
              <a:ln>
                <a:solidFill>
                  <a:schemeClr val="bg1"/>
                </a:solidFill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 sz="1400"/>
              </a:p>
            </p:txBody>
          </p:sp>
          <p:sp>
            <p:nvSpPr>
              <p:cNvPr id="12363" name="TextBox 168"/>
              <p:cNvSpPr txBox="1">
                <a:spLocks noChangeArrowheads="1"/>
              </p:cNvSpPr>
              <p:nvPr/>
            </p:nvSpPr>
            <p:spPr bwMode="auto">
              <a:xfrm>
                <a:off x="8226442" y="4653711"/>
                <a:ext cx="274436" cy="3078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400" dirty="0">
                    <a:solidFill>
                      <a:schemeClr val="bg1"/>
                    </a:solidFill>
                  </a:rPr>
                  <a:t>2</a:t>
                </a:r>
                <a:endParaRPr lang="ru-RU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2364" name="TextBox 169"/>
              <p:cNvSpPr txBox="1">
                <a:spLocks noChangeArrowheads="1"/>
              </p:cNvSpPr>
              <p:nvPr/>
            </p:nvSpPr>
            <p:spPr bwMode="auto">
              <a:xfrm>
                <a:off x="8416047" y="4653711"/>
                <a:ext cx="274436" cy="3078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400" dirty="0">
                    <a:solidFill>
                      <a:schemeClr val="bg1"/>
                    </a:solidFill>
                  </a:rPr>
                  <a:t>8</a:t>
                </a:r>
                <a:endParaRPr lang="ru-RU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2365" name="TextBox 170"/>
              <p:cNvSpPr txBox="1">
                <a:spLocks noChangeArrowheads="1"/>
              </p:cNvSpPr>
              <p:nvPr/>
            </p:nvSpPr>
            <p:spPr bwMode="auto">
              <a:xfrm>
                <a:off x="8605654" y="4653710"/>
                <a:ext cx="282450" cy="3077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400" dirty="0">
                    <a:solidFill>
                      <a:schemeClr val="bg1"/>
                    </a:solidFill>
                  </a:rPr>
                  <a:t>8</a:t>
                </a:r>
                <a:endParaRPr lang="ru-RU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2" name="Левая круглая скобка 171"/>
              <p:cNvSpPr/>
              <p:nvPr/>
            </p:nvSpPr>
            <p:spPr>
              <a:xfrm>
                <a:off x="7286643" y="4071942"/>
                <a:ext cx="214314" cy="928982"/>
              </a:xfrm>
              <a:prstGeom prst="leftBracket">
                <a:avLst/>
              </a:prstGeom>
              <a:ln w="381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/>
              </a:p>
            </p:txBody>
          </p:sp>
          <p:sp>
            <p:nvSpPr>
              <p:cNvPr id="173" name="Правая круглая скобка 172"/>
              <p:cNvSpPr/>
              <p:nvPr/>
            </p:nvSpPr>
            <p:spPr>
              <a:xfrm>
                <a:off x="8715403" y="4071942"/>
                <a:ext cx="214314" cy="928982"/>
              </a:xfrm>
              <a:prstGeom prst="rightBracket">
                <a:avLst/>
              </a:prstGeom>
              <a:ln w="381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/>
              </a:p>
            </p:txBody>
          </p:sp>
          <p:sp>
            <p:nvSpPr>
              <p:cNvPr id="12368" name="TextBox 173"/>
              <p:cNvSpPr txBox="1">
                <a:spLocks noChangeArrowheads="1"/>
              </p:cNvSpPr>
              <p:nvPr/>
            </p:nvSpPr>
            <p:spPr bwMode="auto">
              <a:xfrm>
                <a:off x="7500958" y="5072074"/>
                <a:ext cx="1061516" cy="33866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ru-RU" sz="1600" dirty="0">
                    <a:solidFill>
                      <a:schemeClr val="bg1"/>
                    </a:solidFill>
                  </a:rPr>
                  <a:t>ион хлора</a:t>
                </a:r>
              </a:p>
            </p:txBody>
          </p:sp>
        </p:grpSp>
      </p:grpSp>
      <p:sp>
        <p:nvSpPr>
          <p:cNvPr id="175" name="Овал 174"/>
          <p:cNvSpPr/>
          <p:nvPr/>
        </p:nvSpPr>
        <p:spPr>
          <a:xfrm>
            <a:off x="5715008" y="4857760"/>
            <a:ext cx="1214437" cy="1143000"/>
          </a:xfrm>
          <a:prstGeom prst="ellipse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rgbClr val="3399FF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76" name="Овал 175"/>
          <p:cNvSpPr/>
          <p:nvPr/>
        </p:nvSpPr>
        <p:spPr>
          <a:xfrm>
            <a:off x="4857750" y="5000625"/>
            <a:ext cx="857250" cy="857250"/>
          </a:xfrm>
          <a:prstGeom prst="ellipse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rgbClr val="3399FF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177" name="Скругленный прямоугольник 176"/>
          <p:cNvSpPr/>
          <p:nvPr/>
        </p:nvSpPr>
        <p:spPr>
          <a:xfrm>
            <a:off x="714348" y="1785926"/>
            <a:ext cx="7715304" cy="500065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rgbClr val="3399FF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/>
              <a:t>Ионная связь как правило возникает между металлом и </a:t>
            </a:r>
            <a:r>
              <a:rPr lang="ru-RU" sz="2000" dirty="0" smtClean="0"/>
              <a:t>неметаллом</a:t>
            </a:r>
            <a:endParaRPr lang="ru-RU" sz="2000" dirty="0"/>
          </a:p>
        </p:txBody>
      </p:sp>
      <p:sp>
        <p:nvSpPr>
          <p:cNvPr id="178" name="TextBox 177"/>
          <p:cNvSpPr txBox="1">
            <a:spLocks noChangeArrowheads="1"/>
          </p:cNvSpPr>
          <p:nvPr/>
        </p:nvSpPr>
        <p:spPr bwMode="auto">
          <a:xfrm>
            <a:off x="1428750" y="3929063"/>
            <a:ext cx="136345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</a:rPr>
              <a:t>Механизм:</a:t>
            </a:r>
          </a:p>
        </p:txBody>
      </p:sp>
      <p:sp>
        <p:nvSpPr>
          <p:cNvPr id="179" name="TextBox 178"/>
          <p:cNvSpPr txBox="1">
            <a:spLocks noChangeArrowheads="1"/>
          </p:cNvSpPr>
          <p:nvPr/>
        </p:nvSpPr>
        <p:spPr bwMode="auto">
          <a:xfrm>
            <a:off x="1643063" y="5068888"/>
            <a:ext cx="7858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</a:rPr>
              <a:t>Na</a:t>
            </a:r>
            <a:endParaRPr lang="ru-RU" sz="3600" dirty="0">
              <a:solidFill>
                <a:schemeClr val="bg1"/>
              </a:solidFill>
            </a:endParaRPr>
          </a:p>
        </p:txBody>
      </p:sp>
      <p:sp>
        <p:nvSpPr>
          <p:cNvPr id="180" name="Овал 179"/>
          <p:cNvSpPr/>
          <p:nvPr/>
        </p:nvSpPr>
        <p:spPr>
          <a:xfrm>
            <a:off x="2357438" y="5426075"/>
            <a:ext cx="71437" cy="7143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81" name="Прямоугольник 180"/>
          <p:cNvSpPr>
            <a:spLocks noChangeArrowheads="1"/>
          </p:cNvSpPr>
          <p:nvPr/>
        </p:nvSpPr>
        <p:spPr bwMode="auto">
          <a:xfrm>
            <a:off x="2622550" y="5068888"/>
            <a:ext cx="44435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</a:rPr>
              <a:t>+</a:t>
            </a:r>
            <a:endParaRPr lang="ru-RU" sz="3600" dirty="0">
              <a:solidFill>
                <a:schemeClr val="bg1"/>
              </a:solidFill>
            </a:endParaRPr>
          </a:p>
        </p:txBody>
      </p:sp>
      <p:sp>
        <p:nvSpPr>
          <p:cNvPr id="182" name="TextBox 181"/>
          <p:cNvSpPr txBox="1">
            <a:spLocks noChangeArrowheads="1"/>
          </p:cNvSpPr>
          <p:nvPr/>
        </p:nvSpPr>
        <p:spPr bwMode="auto">
          <a:xfrm>
            <a:off x="1643063" y="4286250"/>
            <a:ext cx="12858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600" dirty="0" err="1">
                <a:solidFill>
                  <a:schemeClr val="bg1"/>
                </a:solidFill>
              </a:rPr>
              <a:t>NaCl</a:t>
            </a:r>
            <a:endParaRPr lang="ru-RU" sz="3600" dirty="0">
              <a:solidFill>
                <a:schemeClr val="bg1"/>
              </a:solidFill>
            </a:endParaRPr>
          </a:p>
        </p:txBody>
      </p:sp>
      <p:sp>
        <p:nvSpPr>
          <p:cNvPr id="183" name="Прямоугольник 182"/>
          <p:cNvSpPr>
            <a:spLocks noChangeArrowheads="1"/>
          </p:cNvSpPr>
          <p:nvPr/>
        </p:nvSpPr>
        <p:spPr bwMode="auto">
          <a:xfrm>
            <a:off x="3357563" y="5072063"/>
            <a:ext cx="62068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dirty="0" err="1">
                <a:solidFill>
                  <a:schemeClr val="bg1"/>
                </a:solidFill>
              </a:rPr>
              <a:t>Cl</a:t>
            </a:r>
            <a:endParaRPr lang="ru-RU" sz="3600" dirty="0">
              <a:solidFill>
                <a:schemeClr val="bg1"/>
              </a:solidFill>
            </a:endParaRPr>
          </a:p>
        </p:txBody>
      </p:sp>
      <p:sp>
        <p:nvSpPr>
          <p:cNvPr id="184" name="Овал 183"/>
          <p:cNvSpPr/>
          <p:nvPr/>
        </p:nvSpPr>
        <p:spPr>
          <a:xfrm>
            <a:off x="3500438" y="5000625"/>
            <a:ext cx="71437" cy="7143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85" name="Овал 184"/>
          <p:cNvSpPr/>
          <p:nvPr/>
        </p:nvSpPr>
        <p:spPr>
          <a:xfrm>
            <a:off x="3643313" y="5000625"/>
            <a:ext cx="71437" cy="7143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86" name="Овал 185"/>
          <p:cNvSpPr/>
          <p:nvPr/>
        </p:nvSpPr>
        <p:spPr>
          <a:xfrm>
            <a:off x="3929063" y="5286375"/>
            <a:ext cx="71437" cy="7143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87" name="Овал 186"/>
          <p:cNvSpPr/>
          <p:nvPr/>
        </p:nvSpPr>
        <p:spPr>
          <a:xfrm>
            <a:off x="3500438" y="5715000"/>
            <a:ext cx="71437" cy="7143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88" name="Овал 187"/>
          <p:cNvSpPr/>
          <p:nvPr/>
        </p:nvSpPr>
        <p:spPr>
          <a:xfrm>
            <a:off x="3643313" y="5715000"/>
            <a:ext cx="71437" cy="7143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89" name="Овал 188"/>
          <p:cNvSpPr/>
          <p:nvPr/>
        </p:nvSpPr>
        <p:spPr>
          <a:xfrm>
            <a:off x="3929063" y="5429250"/>
            <a:ext cx="71437" cy="7143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90" name="Овал 189"/>
          <p:cNvSpPr/>
          <p:nvPr/>
        </p:nvSpPr>
        <p:spPr>
          <a:xfrm>
            <a:off x="3286125" y="5357813"/>
            <a:ext cx="71438" cy="7143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191" name="Прямая со стрелкой 190"/>
          <p:cNvCxnSpPr/>
          <p:nvPr/>
        </p:nvCxnSpPr>
        <p:spPr>
          <a:xfrm>
            <a:off x="4214813" y="5427663"/>
            <a:ext cx="642937" cy="1587"/>
          </a:xfrm>
          <a:prstGeom prst="straightConnector1">
            <a:avLst/>
          </a:prstGeom>
          <a:ln w="28575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2" name="TextBox 191"/>
          <p:cNvSpPr txBox="1">
            <a:spLocks noChangeArrowheads="1"/>
          </p:cNvSpPr>
          <p:nvPr/>
        </p:nvSpPr>
        <p:spPr bwMode="auto">
          <a:xfrm>
            <a:off x="5000625" y="5072063"/>
            <a:ext cx="785813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</a:rPr>
              <a:t>Na</a:t>
            </a:r>
            <a:endParaRPr lang="ru-RU" sz="3600" dirty="0">
              <a:solidFill>
                <a:schemeClr val="bg1"/>
              </a:solidFill>
            </a:endParaRPr>
          </a:p>
        </p:txBody>
      </p:sp>
      <p:sp>
        <p:nvSpPr>
          <p:cNvPr id="193" name="Овал 192"/>
          <p:cNvSpPr/>
          <p:nvPr/>
        </p:nvSpPr>
        <p:spPr>
          <a:xfrm>
            <a:off x="5857875" y="5429250"/>
            <a:ext cx="71438" cy="7143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94" name="Прямоугольник 193"/>
          <p:cNvSpPr>
            <a:spLocks noChangeArrowheads="1"/>
          </p:cNvSpPr>
          <p:nvPr/>
        </p:nvSpPr>
        <p:spPr bwMode="auto">
          <a:xfrm>
            <a:off x="6075363" y="5072063"/>
            <a:ext cx="62068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dirty="0" err="1">
                <a:solidFill>
                  <a:schemeClr val="bg1"/>
                </a:solidFill>
              </a:rPr>
              <a:t>Cl</a:t>
            </a:r>
            <a:endParaRPr lang="ru-RU" sz="3600" dirty="0">
              <a:solidFill>
                <a:schemeClr val="bg1"/>
              </a:solidFill>
            </a:endParaRPr>
          </a:p>
        </p:txBody>
      </p:sp>
      <p:sp>
        <p:nvSpPr>
          <p:cNvPr id="195" name="Овал 194"/>
          <p:cNvSpPr/>
          <p:nvPr/>
        </p:nvSpPr>
        <p:spPr>
          <a:xfrm>
            <a:off x="6215063" y="5000625"/>
            <a:ext cx="71437" cy="7143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96" name="Овал 195"/>
          <p:cNvSpPr/>
          <p:nvPr/>
        </p:nvSpPr>
        <p:spPr>
          <a:xfrm>
            <a:off x="6357938" y="5000625"/>
            <a:ext cx="71437" cy="7143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97" name="Овал 196"/>
          <p:cNvSpPr/>
          <p:nvPr/>
        </p:nvSpPr>
        <p:spPr>
          <a:xfrm>
            <a:off x="6643688" y="5286375"/>
            <a:ext cx="71437" cy="7143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98" name="Овал 197"/>
          <p:cNvSpPr/>
          <p:nvPr/>
        </p:nvSpPr>
        <p:spPr>
          <a:xfrm>
            <a:off x="6215063" y="5715000"/>
            <a:ext cx="71437" cy="7143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99" name="Овал 198"/>
          <p:cNvSpPr/>
          <p:nvPr/>
        </p:nvSpPr>
        <p:spPr>
          <a:xfrm>
            <a:off x="6357938" y="5715000"/>
            <a:ext cx="71437" cy="7143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00" name="Овал 199"/>
          <p:cNvSpPr/>
          <p:nvPr/>
        </p:nvSpPr>
        <p:spPr>
          <a:xfrm>
            <a:off x="6643688" y="5429250"/>
            <a:ext cx="71437" cy="7143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01" name="Овал 200"/>
          <p:cNvSpPr/>
          <p:nvPr/>
        </p:nvSpPr>
        <p:spPr>
          <a:xfrm>
            <a:off x="6000750" y="5429250"/>
            <a:ext cx="71438" cy="7143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02" name="TextBox 201"/>
          <p:cNvSpPr txBox="1">
            <a:spLocks noChangeArrowheads="1"/>
          </p:cNvSpPr>
          <p:nvPr/>
        </p:nvSpPr>
        <p:spPr bwMode="auto">
          <a:xfrm>
            <a:off x="5378450" y="4714875"/>
            <a:ext cx="42992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+1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03" name="TextBox 202"/>
          <p:cNvSpPr txBox="1">
            <a:spLocks noChangeArrowheads="1"/>
          </p:cNvSpPr>
          <p:nvPr/>
        </p:nvSpPr>
        <p:spPr bwMode="auto">
          <a:xfrm>
            <a:off x="6786563" y="4714875"/>
            <a:ext cx="37702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-1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07" name="TextBox 106"/>
          <p:cNvSpPr txBox="1"/>
          <p:nvPr/>
        </p:nvSpPr>
        <p:spPr>
          <a:xfrm>
            <a:off x="8572528" y="3500438"/>
            <a:ext cx="571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 </a:t>
            </a: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0" presetClass="pat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06292 " pathEditMode="relative" ptsTypes="AA">
                                      <p:cBhvr>
                                        <p:cTn id="47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9" presetID="0" presetClass="pat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0.06477 L 0.22048 0.06477 " pathEditMode="relative" rAng="0" ptsTypes="AA">
                                      <p:cBhvr>
                                        <p:cTn id="50" dur="3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52" presetID="0" presetClass="path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2049 0.06477 L 0.22049 0.00185 " pathEditMode="relative" rAng="0" ptsTypes="AA">
                                      <p:cBhvr>
                                        <p:cTn id="53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 nodeType="clickPar">
                      <p:stCondLst>
                        <p:cond delay="indefinite"/>
                      </p:stCondLst>
                      <p:childTnLst>
                        <p:par>
                          <p:cTn id="8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 nodeType="clickPar">
                      <p:stCondLst>
                        <p:cond delay="indefinite"/>
                      </p:stCondLst>
                      <p:childTnLst>
                        <p:par>
                          <p:cTn id="8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 nodeType="clickPar">
                      <p:stCondLst>
                        <p:cond delay="indefinite"/>
                      </p:stCondLst>
                      <p:childTnLst>
                        <p:par>
                          <p:cTn id="1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9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2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 nodeType="clickPar">
                      <p:stCondLst>
                        <p:cond delay="indefinite"/>
                      </p:stCondLst>
                      <p:childTnLst>
                        <p:par>
                          <p:cTn id="1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7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1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5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9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 nodeType="clickPar">
                      <p:stCondLst>
                        <p:cond delay="indefinite"/>
                      </p:stCondLst>
                      <p:childTnLst>
                        <p:par>
                          <p:cTn id="1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 nodeType="clickPar">
                      <p:stCondLst>
                        <p:cond delay="indefinite"/>
                      </p:stCondLst>
                      <p:childTnLst>
                        <p:par>
                          <p:cTn id="1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 nodeType="clickPar">
                      <p:stCondLst>
                        <p:cond delay="indefinite"/>
                      </p:stCondLst>
                      <p:childTnLst>
                        <p:par>
                          <p:cTn id="1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 nodeType="clickPar">
                      <p:stCondLst>
                        <p:cond delay="indefinite"/>
                      </p:stCondLst>
                      <p:childTnLst>
                        <p:par>
                          <p:cTn id="1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 nodeType="clickPar">
                      <p:stCondLst>
                        <p:cond delay="indefinite"/>
                      </p:stCondLst>
                      <p:childTnLst>
                        <p:par>
                          <p:cTn id="1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 nodeType="clickPar">
                      <p:stCondLst>
                        <p:cond delay="indefinite"/>
                      </p:stCondLst>
                      <p:childTnLst>
                        <p:par>
                          <p:cTn id="17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 nodeType="clickPar">
                      <p:stCondLst>
                        <p:cond delay="indefinite"/>
                      </p:stCondLst>
                      <p:childTnLst>
                        <p:par>
                          <p:cTn id="17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 nodeType="clickPar">
                      <p:stCondLst>
                        <p:cond delay="indefinite"/>
                      </p:stCondLst>
                      <p:childTnLst>
                        <p:par>
                          <p:cTn id="1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 nodeType="clickPar">
                      <p:stCondLst>
                        <p:cond delay="indefinite"/>
                      </p:stCondLst>
                      <p:childTnLst>
                        <p:par>
                          <p:cTn id="18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6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0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4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9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8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0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2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3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0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6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7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0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0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1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2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4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5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8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9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2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2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 nodeType="clickPar">
                      <p:stCondLst>
                        <p:cond delay="indefinite"/>
                      </p:stCondLst>
                      <p:childTnLst>
                        <p:par>
                          <p:cTn id="2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 nodeType="clickPar">
                      <p:stCondLst>
                        <p:cond delay="indefinite"/>
                      </p:stCondLst>
                      <p:childTnLst>
                        <p:par>
                          <p:cTn id="2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1" fill="hold" nodeType="clickPar">
                      <p:stCondLst>
                        <p:cond delay="indefinite"/>
                      </p:stCondLst>
                      <p:childTnLst>
                        <p:par>
                          <p:cTn id="2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5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6" fill="hold" nodeType="clickPar">
                      <p:stCondLst>
                        <p:cond delay="indefinite"/>
                      </p:stCondLst>
                      <p:childTnLst>
                        <p:par>
                          <p:cTn id="2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0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1" fill="hold" nodeType="clickPar">
                      <p:stCondLst>
                        <p:cond delay="indefinite"/>
                      </p:stCondLst>
                      <p:childTnLst>
                        <p:par>
                          <p:cTn id="2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" grpId="0"/>
      <p:bldP spid="103" grpId="1"/>
      <p:bldP spid="104" grpId="0"/>
      <p:bldP spid="104" grpId="1"/>
      <p:bldP spid="116" grpId="0"/>
      <p:bldP spid="116" grpId="1"/>
      <p:bldP spid="132" grpId="0" animBg="1"/>
      <p:bldP spid="132" grpId="1" animBg="1"/>
      <p:bldP spid="132" grpId="2" animBg="1"/>
      <p:bldP spid="132" grpId="3" animBg="1"/>
      <p:bldP spid="132" grpId="4" animBg="1"/>
      <p:bldP spid="147" grpId="0"/>
      <p:bldP spid="147" grpId="1"/>
      <p:bldP spid="175" grpId="0" animBg="1"/>
      <p:bldP spid="175" grpId="1" animBg="1"/>
      <p:bldP spid="176" grpId="0" animBg="1"/>
      <p:bldP spid="176" grpId="1" animBg="1"/>
      <p:bldP spid="177" grpId="0" animBg="1"/>
      <p:bldP spid="178" grpId="0"/>
      <p:bldP spid="178" grpId="1"/>
      <p:bldP spid="179" grpId="0"/>
      <p:bldP spid="179" grpId="1"/>
      <p:bldP spid="180" grpId="0" animBg="1"/>
      <p:bldP spid="180" grpId="1" animBg="1"/>
      <p:bldP spid="181" grpId="0"/>
      <p:bldP spid="181" grpId="1"/>
      <p:bldP spid="182" grpId="0"/>
      <p:bldP spid="182" grpId="1"/>
      <p:bldP spid="183" grpId="0"/>
      <p:bldP spid="183" grpId="1"/>
      <p:bldP spid="184" grpId="0" animBg="1"/>
      <p:bldP spid="184" grpId="1" animBg="1"/>
      <p:bldP spid="185" grpId="0" animBg="1"/>
      <p:bldP spid="185" grpId="1" animBg="1"/>
      <p:bldP spid="186" grpId="0" animBg="1"/>
      <p:bldP spid="186" grpId="1" animBg="1"/>
      <p:bldP spid="187" grpId="0" animBg="1"/>
      <p:bldP spid="187" grpId="1" animBg="1"/>
      <p:bldP spid="188" grpId="0" animBg="1"/>
      <p:bldP spid="188" grpId="1" animBg="1"/>
      <p:bldP spid="189" grpId="0" animBg="1"/>
      <p:bldP spid="189" grpId="1" animBg="1"/>
      <p:bldP spid="190" grpId="0" animBg="1"/>
      <p:bldP spid="190" grpId="1" animBg="1"/>
      <p:bldP spid="192" grpId="0"/>
      <p:bldP spid="192" grpId="1"/>
      <p:bldP spid="193" grpId="0" animBg="1"/>
      <p:bldP spid="193" grpId="1" animBg="1"/>
      <p:bldP spid="194" grpId="0"/>
      <p:bldP spid="194" grpId="1"/>
      <p:bldP spid="195" grpId="0" animBg="1"/>
      <p:bldP spid="195" grpId="1" animBg="1"/>
      <p:bldP spid="196" grpId="0" animBg="1"/>
      <p:bldP spid="196" grpId="1" animBg="1"/>
      <p:bldP spid="197" grpId="0" animBg="1"/>
      <p:bldP spid="197" grpId="1" animBg="1"/>
      <p:bldP spid="198" grpId="0" animBg="1"/>
      <p:bldP spid="198" grpId="1" animBg="1"/>
      <p:bldP spid="199" grpId="0" animBg="1"/>
      <p:bldP spid="199" grpId="1" animBg="1"/>
      <p:bldP spid="200" grpId="0" animBg="1"/>
      <p:bldP spid="200" grpId="1" animBg="1"/>
      <p:bldP spid="201" grpId="0" animBg="1"/>
      <p:bldP spid="201" grpId="1" animBg="1"/>
      <p:bldP spid="202" grpId="0"/>
      <p:bldP spid="202" grpId="1"/>
      <p:bldP spid="203" grpId="0"/>
      <p:bldP spid="203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99" name="Object 3"/>
          <p:cNvGraphicFramePr>
            <a:graphicFrameLocks noChangeAspect="1"/>
          </p:cNvGraphicFramePr>
          <p:nvPr/>
        </p:nvGraphicFramePr>
        <p:xfrm>
          <a:off x="0" y="0"/>
          <a:ext cx="9145588" cy="6858000"/>
        </p:xfrm>
        <a:graphic>
          <a:graphicData uri="http://schemas.openxmlformats.org/presentationml/2006/ole">
            <p:oleObj spid="_x0000_s4099" name="Презентация" r:id="rId3" imgW="4072264" imgH="3052550" progId="PowerPoint.Show.8">
              <p:embed/>
            </p:oleObj>
          </a:graphicData>
        </a:graphic>
      </p:graphicFrame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0" y="0"/>
            <a:ext cx="9144000" cy="60324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ea typeface="Times New Roman" pitchFamily="18" charset="0"/>
                <a:cs typeface="Times New Roman" pitchFamily="18" charset="0"/>
              </a:rPr>
              <a:t>Признаки ионной связи: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  <a:cs typeface="Times New Roman" pitchFamily="18" charset="0"/>
              </a:rPr>
              <a:t>1.Ионную связь образуют атомы типичных металлов и атомы типичных неметаллов, резко отличающиеся друг от друга по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  <a:cs typeface="Times New Roman" pitchFamily="18" charset="0"/>
              </a:rPr>
              <a:t>электроотрицательности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  <a:cs typeface="Times New Roman" pitchFamily="18" charset="0"/>
              </a:rPr>
              <a:t>2. Механизм образования ионной связи:  атом металла отдает наружные электроны, превращаясь в катионы; атомы неметаллов присоединяют электроны, превращаясь в анионы. Образовавшиеся ионы взаимодействуют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  <a:cs typeface="Times New Roman" pitchFamily="18" charset="0"/>
              </a:rPr>
              <a:t>электростатически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  <a:cs typeface="Times New Roman" pitchFamily="18" charset="0"/>
              </a:rPr>
              <a:t>.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cs typeface="Arial" pitchFamily="34" charset="0"/>
            </a:endParaRPr>
          </a:p>
          <a:p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  <a:cs typeface="Times New Roman" pitchFamily="18" charset="0"/>
              </a:rPr>
              <a:t>3. </a:t>
            </a:r>
            <a:r>
              <a:rPr lang="ru-RU" sz="2400" dirty="0" smtClean="0">
                <a:solidFill>
                  <a:schemeClr val="bg1"/>
                </a:solidFill>
              </a:rPr>
              <a:t>Она </a:t>
            </a:r>
            <a:r>
              <a:rPr lang="ru-RU" sz="2400" dirty="0" smtClean="0">
                <a:solidFill>
                  <a:schemeClr val="bg1"/>
                </a:solidFill>
              </a:rPr>
              <a:t>характерна для бинарных, образованных металлами и неметаллами, а также более, сложных — трехэлементных — соединений: щелочи, соли. В этом случае катионы и анионы могут быть не только простыми, но и сложными.</a:t>
            </a:r>
          </a:p>
          <a:p>
            <a:r>
              <a:rPr lang="ru-RU" sz="2400" dirty="0" smtClean="0">
                <a:solidFill>
                  <a:schemeClr val="bg1"/>
                </a:solidFill>
              </a:rPr>
              <a:t>Пример: катион аммония — NH</a:t>
            </a:r>
            <a:r>
              <a:rPr lang="ru-RU" sz="2400" baseline="-25000" dirty="0" smtClean="0">
                <a:solidFill>
                  <a:schemeClr val="bg1"/>
                </a:solidFill>
              </a:rPr>
              <a:t>4</a:t>
            </a:r>
            <a:r>
              <a:rPr lang="ru-RU" sz="2400" baseline="30000" dirty="0" smtClean="0">
                <a:solidFill>
                  <a:schemeClr val="bg1"/>
                </a:solidFill>
              </a:rPr>
              <a:t>+</a:t>
            </a:r>
            <a:r>
              <a:rPr lang="ru-RU" sz="2400" dirty="0" smtClean="0">
                <a:solidFill>
                  <a:schemeClr val="bg1"/>
                </a:solidFill>
              </a:rPr>
              <a:t>; сульфат — анион SO</a:t>
            </a:r>
            <a:r>
              <a:rPr lang="ru-RU" sz="2400" baseline="-25000" dirty="0" smtClean="0">
                <a:solidFill>
                  <a:schemeClr val="bg1"/>
                </a:solidFill>
              </a:rPr>
              <a:t>4</a:t>
            </a:r>
            <a:r>
              <a:rPr lang="ru-RU" sz="2400" baseline="30000" dirty="0" smtClean="0">
                <a:solidFill>
                  <a:schemeClr val="bg1"/>
                </a:solidFill>
              </a:rPr>
              <a:t>2-</a:t>
            </a:r>
            <a:r>
              <a:rPr lang="ru-RU" sz="2400" dirty="0" smtClean="0">
                <a:solidFill>
                  <a:schemeClr val="bg1"/>
                </a:solidFill>
              </a:rPr>
              <a:t>; </a:t>
            </a:r>
            <a:r>
              <a:rPr lang="ru-RU" sz="2400" dirty="0" err="1" smtClean="0">
                <a:solidFill>
                  <a:schemeClr val="bg1"/>
                </a:solidFill>
              </a:rPr>
              <a:t>гидроксид</a:t>
            </a:r>
            <a:r>
              <a:rPr lang="ru-RU" sz="2400" dirty="0" smtClean="0">
                <a:solidFill>
                  <a:schemeClr val="bg1"/>
                </a:solidFill>
              </a:rPr>
              <a:t> — анион ОН</a:t>
            </a:r>
            <a:r>
              <a:rPr lang="ru-RU" sz="2400" baseline="30000" dirty="0" smtClean="0">
                <a:solidFill>
                  <a:schemeClr val="bg1"/>
                </a:solidFill>
              </a:rPr>
              <a:t>-</a:t>
            </a:r>
            <a:r>
              <a:rPr lang="ru-RU" sz="2400" dirty="0" smtClean="0">
                <a:solidFill>
                  <a:schemeClr val="bg1"/>
                </a:solidFill>
              </a:rPr>
              <a:t>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3" descr="L37p3p0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86578" y="5286388"/>
            <a:ext cx="1928826" cy="1447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 descr="L37p3p0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14876" y="5286388"/>
            <a:ext cx="1883952" cy="1412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 descr="L37p4p0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714612" y="5286388"/>
            <a:ext cx="1887524" cy="1415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20482" name="Object 2"/>
          <p:cNvGraphicFramePr>
            <a:graphicFrameLocks noChangeAspect="1"/>
          </p:cNvGraphicFramePr>
          <p:nvPr/>
        </p:nvGraphicFramePr>
        <p:xfrm>
          <a:off x="0" y="0"/>
          <a:ext cx="9145588" cy="6858000"/>
        </p:xfrm>
        <a:graphic>
          <a:graphicData uri="http://schemas.openxmlformats.org/presentationml/2006/ole">
            <p:oleObj spid="_x0000_s20482" name="Презентация" r:id="rId3" imgW="4072264" imgH="3052550" progId="PowerPoint.Show.8">
              <p:embed/>
            </p:oleObj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500034" y="285728"/>
            <a:ext cx="8072494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ru-RU" sz="3200" b="1" dirty="0" smtClean="0">
                <a:solidFill>
                  <a:srgbClr val="0000FF"/>
                </a:solidFill>
              </a:rPr>
              <a:t>Ионной кристаллической решёткой называется решётка, в узлах которой расположены ионы, соединённые между собой ионной связью. </a:t>
            </a:r>
            <a:endParaRPr lang="ru-RU" sz="3200" b="1" dirty="0">
              <a:solidFill>
                <a:srgbClr val="0000FF"/>
              </a:solidFill>
            </a:endParaRPr>
          </a:p>
        </p:txBody>
      </p:sp>
      <p:pic>
        <p:nvPicPr>
          <p:cNvPr id="5" name="Picture 17" descr="ikr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2928926" y="2332632"/>
            <a:ext cx="6039072" cy="40253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99" name="Object 3"/>
          <p:cNvGraphicFramePr>
            <a:graphicFrameLocks noChangeAspect="1"/>
          </p:cNvGraphicFramePr>
          <p:nvPr/>
        </p:nvGraphicFramePr>
        <p:xfrm>
          <a:off x="0" y="0"/>
          <a:ext cx="9145588" cy="6858000"/>
        </p:xfrm>
        <a:graphic>
          <a:graphicData uri="http://schemas.openxmlformats.org/presentationml/2006/ole">
            <p:oleObj spid="_x0000_s19458" name="Презентация" r:id="rId3" imgW="4072264" imgH="3052550" progId="PowerPoint.Show.8">
              <p:embed/>
            </p:oleObj>
          </a:graphicData>
        </a:graphic>
      </p:graphicFrame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0" y="0"/>
            <a:ext cx="9144000" cy="51090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4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ea typeface="Times New Roman" pitchFamily="18" charset="0"/>
                <a:cs typeface="Times New Roman" pitchFamily="18" charset="0"/>
              </a:rPr>
              <a:t>Свойства веществ с ионной связью:</a:t>
            </a:r>
            <a:endParaRPr kumimoji="0" lang="ru-RU" sz="4400" b="0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  <a:cs typeface="Times New Roman" pitchFamily="18" charset="0"/>
              </a:rPr>
              <a:t> При обычных условиях вещества  твердые.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ru-RU" sz="2400" dirty="0" smtClean="0">
                <a:solidFill>
                  <a:schemeClr val="bg1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solidFill>
                  <a:schemeClr val="bg1"/>
                </a:solidFill>
                <a:ea typeface="Times New Roman" pitchFamily="18" charset="0"/>
                <a:cs typeface="Times New Roman" pitchFamily="18" charset="0"/>
              </a:rPr>
              <a:t>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  <a:cs typeface="Times New Roman" pitchFamily="18" charset="0"/>
              </a:rPr>
              <a:t>меют высокие температуры плавления и кипения.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  <a:cs typeface="Times New Roman" pitchFamily="18" charset="0"/>
              </a:rPr>
              <a:t> Растворы проводят электрический ток.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  <a:cs typeface="Times New Roman" pitchFamily="18" charset="0"/>
              </a:rPr>
              <a:t> Растворы проводят электрический ток, так как в водных растворах образуются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  <a:cs typeface="Times New Roman" pitchFamily="18" charset="0"/>
              </a:rPr>
              <a:t>гидратированные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  <a:cs typeface="Times New Roman" pitchFamily="18" charset="0"/>
              </a:rPr>
              <a:t> ионы (положительные и отрицательные).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  <a:cs typeface="Times New Roman" pitchFamily="18" charset="0"/>
              </a:rPr>
              <a:t> Если связь ионная, то в узлах кристаллической решетки находятся противоположно заряженные ионы, между которыми во всех направлениях действуют значительные электростатические силы. Они обуславливают образование твердых, тугоплавких, нелетучих веществ.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9" descr="200px-Potassium-chloride-3D-ionic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714744" y="4829175"/>
            <a:ext cx="1905000" cy="202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120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6715140" y="4786322"/>
            <a:ext cx="2258110" cy="192880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159</TotalTime>
  <Words>374</Words>
  <PresentationFormat>Экран (4:3)</PresentationFormat>
  <Paragraphs>83</Paragraphs>
  <Slides>6</Slides>
  <Notes>1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6</vt:i4>
      </vt:variant>
    </vt:vector>
  </HeadingPairs>
  <TitlesOfParts>
    <vt:vector size="9" baseType="lpstr">
      <vt:lpstr>Бумажная</vt:lpstr>
      <vt:lpstr>Презентация</vt:lpstr>
      <vt:lpstr>Презентация Microsoft Office PowerPoint 97-2003</vt:lpstr>
      <vt:lpstr>Слайд 1</vt:lpstr>
      <vt:lpstr>Слайд 2</vt:lpstr>
      <vt:lpstr>Слайд 3</vt:lpstr>
      <vt:lpstr>Слайд 4</vt:lpstr>
      <vt:lpstr>Слайд 5</vt:lpstr>
      <vt:lpstr>Слайд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Зифа</dc:creator>
  <cp:lastModifiedBy>Зифа</cp:lastModifiedBy>
  <cp:revision>18</cp:revision>
  <dcterms:created xsi:type="dcterms:W3CDTF">2017-02-19T16:03:26Z</dcterms:created>
  <dcterms:modified xsi:type="dcterms:W3CDTF">2017-02-28T17:25:59Z</dcterms:modified>
</cp:coreProperties>
</file>